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0" r:id="rId3"/>
    <p:sldId id="271" r:id="rId4"/>
    <p:sldId id="257" r:id="rId5"/>
    <p:sldId id="258" r:id="rId6"/>
    <p:sldId id="259" r:id="rId7"/>
    <p:sldId id="261" r:id="rId8"/>
    <p:sldId id="266" r:id="rId9"/>
    <p:sldId id="267" r:id="rId10"/>
    <p:sldId id="265" r:id="rId11"/>
    <p:sldId id="268"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3699145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146416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3781120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3896308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5" name="Footer Placeholder 4"/>
          <p:cNvSpPr>
            <a:spLocks noGrp="1"/>
          </p:cNvSpPr>
          <p:nvPr>
            <p:ph type="ftr" sz="quarter" idx="11"/>
          </p:nvPr>
        </p:nvSpPr>
        <p:spPr/>
        <p:txBody>
          <a:bodyPr/>
          <a:lstStyle/>
          <a:p>
            <a:endParaRPr lang="LID4096"/>
          </a:p>
        </p:txBody>
      </p:sp>
      <p:sp>
        <p:nvSpPr>
          <p:cNvPr id="6" name="Slide Number Placeholder 5"/>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810014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1907829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a:t>Klik om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8" name="Footer Placeholder 7"/>
          <p:cNvSpPr>
            <a:spLocks noGrp="1"/>
          </p:cNvSpPr>
          <p:nvPr>
            <p:ph type="ftr" sz="quarter" idx="11"/>
          </p:nvPr>
        </p:nvSpPr>
        <p:spPr/>
        <p:txBody>
          <a:bodyPr/>
          <a:lstStyle/>
          <a:p>
            <a:endParaRPr lang="LID4096"/>
          </a:p>
        </p:txBody>
      </p:sp>
      <p:sp>
        <p:nvSpPr>
          <p:cNvPr id="9" name="Slide Number Placeholder 8"/>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2005432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4" name="Footer Placeholder 3"/>
          <p:cNvSpPr>
            <a:spLocks noGrp="1"/>
          </p:cNvSpPr>
          <p:nvPr>
            <p:ph type="ftr" sz="quarter" idx="11"/>
          </p:nvPr>
        </p:nvSpPr>
        <p:spPr/>
        <p:txBody>
          <a:bodyPr/>
          <a:lstStyle/>
          <a:p>
            <a:endParaRPr lang="LID4096"/>
          </a:p>
        </p:txBody>
      </p:sp>
      <p:sp>
        <p:nvSpPr>
          <p:cNvPr id="5" name="Slide Number Placeholder 4"/>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3223031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3" name="Footer Placeholder 2"/>
          <p:cNvSpPr>
            <a:spLocks noGrp="1"/>
          </p:cNvSpPr>
          <p:nvPr>
            <p:ph type="ftr" sz="quarter" idx="11"/>
          </p:nvPr>
        </p:nvSpPr>
        <p:spPr/>
        <p:txBody>
          <a:bodyPr/>
          <a:lstStyle/>
          <a:p>
            <a:endParaRPr lang="LID4096"/>
          </a:p>
        </p:txBody>
      </p:sp>
      <p:sp>
        <p:nvSpPr>
          <p:cNvPr id="4" name="Slide Number Placeholder 3"/>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3158973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3668869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C03F3746-4383-48F2-B96E-ED29D10E7038}" type="datetimeFigureOut">
              <a:rPr lang="LID4096" smtClean="0"/>
              <a:t>09/13/2020</a:t>
            </a:fld>
            <a:endParaRPr lang="LID4096"/>
          </a:p>
        </p:txBody>
      </p:sp>
      <p:sp>
        <p:nvSpPr>
          <p:cNvPr id="6" name="Footer Placeholder 5"/>
          <p:cNvSpPr>
            <a:spLocks noGrp="1"/>
          </p:cNvSpPr>
          <p:nvPr>
            <p:ph type="ftr" sz="quarter" idx="11"/>
          </p:nvPr>
        </p:nvSpPr>
        <p:spPr/>
        <p:txBody>
          <a:bodyPr/>
          <a:lstStyle/>
          <a:p>
            <a:endParaRPr lang="LID4096"/>
          </a:p>
        </p:txBody>
      </p:sp>
      <p:sp>
        <p:nvSpPr>
          <p:cNvPr id="7" name="Slide Number Placeholder 6"/>
          <p:cNvSpPr>
            <a:spLocks noGrp="1"/>
          </p:cNvSpPr>
          <p:nvPr>
            <p:ph type="sldNum" sz="quarter" idx="12"/>
          </p:nvPr>
        </p:nvSpPr>
        <p:spPr/>
        <p:txBody>
          <a:bodyPr/>
          <a:lstStyle/>
          <a:p>
            <a:fld id="{E36CBEA3-BB41-40F5-9462-0BFC49D48AD7}" type="slidenum">
              <a:rPr lang="LID4096" smtClean="0"/>
              <a:t>‹nr.›</a:t>
            </a:fld>
            <a:endParaRPr lang="LID4096"/>
          </a:p>
        </p:txBody>
      </p:sp>
    </p:spTree>
    <p:extLst>
      <p:ext uri="{BB962C8B-B14F-4D97-AF65-F5344CB8AC3E}">
        <p14:creationId xmlns:p14="http://schemas.microsoft.com/office/powerpoint/2010/main" val="261056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3F3746-4383-48F2-B96E-ED29D10E7038}" type="datetimeFigureOut">
              <a:rPr lang="LID4096" smtClean="0"/>
              <a:t>09/13/2020</a:t>
            </a:fld>
            <a:endParaRPr lang="LID4096"/>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ID4096"/>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6CBEA3-BB41-40F5-9462-0BFC49D48AD7}" type="slidenum">
              <a:rPr lang="LID4096" smtClean="0"/>
              <a:t>‹nr.›</a:t>
            </a:fld>
            <a:endParaRPr lang="LID4096"/>
          </a:p>
        </p:txBody>
      </p:sp>
    </p:spTree>
    <p:extLst>
      <p:ext uri="{BB962C8B-B14F-4D97-AF65-F5344CB8AC3E}">
        <p14:creationId xmlns:p14="http://schemas.microsoft.com/office/powerpoint/2010/main" val="229501403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0D14B3-852C-448B-B536-A5772FBF2D85}"/>
              </a:ext>
            </a:extLst>
          </p:cNvPr>
          <p:cNvSpPr>
            <a:spLocks noGrp="1"/>
          </p:cNvSpPr>
          <p:nvPr>
            <p:ph type="ctrTitle"/>
          </p:nvPr>
        </p:nvSpPr>
        <p:spPr>
          <a:xfrm>
            <a:off x="6746628" y="1783959"/>
            <a:ext cx="4645250" cy="2889114"/>
          </a:xfrm>
        </p:spPr>
        <p:txBody>
          <a:bodyPr anchor="b">
            <a:normAutofit/>
          </a:bodyPr>
          <a:lstStyle/>
          <a:p>
            <a:pPr algn="l"/>
            <a:r>
              <a:rPr lang="nl-NL" sz="4700" dirty="0"/>
              <a:t>De werking van een camera versus het menselijk oog</a:t>
            </a:r>
            <a:endParaRPr lang="LID4096" sz="4700" dirty="0"/>
          </a:p>
        </p:txBody>
      </p:sp>
      <p:pic>
        <p:nvPicPr>
          <p:cNvPr id="5" name="Afbeelding 4">
            <a:extLst>
              <a:ext uri="{FF2B5EF4-FFF2-40B4-BE49-F238E27FC236}">
                <a16:creationId xmlns:a16="http://schemas.microsoft.com/office/drawing/2014/main" id="{1ECFFC82-6D0D-4863-A61B-D3E8B539186D}"/>
              </a:ext>
            </a:extLst>
          </p:cNvPr>
          <p:cNvPicPr>
            <a:picLocks noChangeAspect="1"/>
          </p:cNvPicPr>
          <p:nvPr/>
        </p:nvPicPr>
        <p:blipFill rotWithShape="1">
          <a:blip r:embed="rId2">
            <a:extLst>
              <a:ext uri="{28A0092B-C50C-407E-A947-70E740481C1C}">
                <a14:useLocalDpi xmlns:a14="http://schemas.microsoft.com/office/drawing/2010/main" val="0"/>
              </a:ext>
            </a:extLst>
          </a:blip>
          <a:srcRect l="5680" r="6479"/>
          <a:stretch/>
        </p:blipFill>
        <p:spPr>
          <a:xfrm>
            <a:off x="20" y="10"/>
            <a:ext cx="6024134"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Tree>
    <p:extLst>
      <p:ext uri="{BB962C8B-B14F-4D97-AF65-F5344CB8AC3E}">
        <p14:creationId xmlns:p14="http://schemas.microsoft.com/office/powerpoint/2010/main" val="4109066880"/>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ED928F17-92DB-48BC-9214-48D1D0EA88EA}"/>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2" name="Tekstvak 1">
            <a:extLst>
              <a:ext uri="{FF2B5EF4-FFF2-40B4-BE49-F238E27FC236}">
                <a16:creationId xmlns:a16="http://schemas.microsoft.com/office/drawing/2014/main" id="{5DAA21D8-7C3F-4195-9B7C-2B9819D10A28}"/>
              </a:ext>
            </a:extLst>
          </p:cNvPr>
          <p:cNvSpPr txBox="1"/>
          <p:nvPr/>
        </p:nvSpPr>
        <p:spPr>
          <a:xfrm>
            <a:off x="1856510" y="813395"/>
            <a:ext cx="9421090" cy="3416320"/>
          </a:xfrm>
          <a:prstGeom prst="rect">
            <a:avLst/>
          </a:prstGeom>
          <a:noFill/>
        </p:spPr>
        <p:txBody>
          <a:bodyPr wrap="square" rtlCol="0">
            <a:spAutoFit/>
          </a:bodyPr>
          <a:lstStyle/>
          <a:p>
            <a:r>
              <a:rPr lang="nl-NL" sz="3200" b="1" dirty="0"/>
              <a:t>Welke componenten in je ogen zijn vergelijkbaar </a:t>
            </a:r>
          </a:p>
          <a:p>
            <a:r>
              <a:rPr lang="nl-NL" sz="3200" b="1" dirty="0"/>
              <a:t>met die in een camera?</a:t>
            </a:r>
          </a:p>
          <a:p>
            <a:endParaRPr lang="nl-NL" sz="3200" b="1" dirty="0"/>
          </a:p>
          <a:p>
            <a:endParaRPr lang="nl-NL" sz="2000" dirty="0"/>
          </a:p>
          <a:p>
            <a:endParaRPr lang="nl-NL" sz="2000" dirty="0"/>
          </a:p>
          <a:p>
            <a:r>
              <a:rPr lang="nl-NL" sz="2000" dirty="0"/>
              <a:t>				</a:t>
            </a:r>
          </a:p>
          <a:p>
            <a:r>
              <a:rPr lang="nl-NL" sz="2000" dirty="0"/>
              <a:t>			</a:t>
            </a:r>
          </a:p>
          <a:p>
            <a:r>
              <a:rPr lang="nl-NL" sz="2000" dirty="0"/>
              <a:t>				</a:t>
            </a:r>
          </a:p>
          <a:p>
            <a:r>
              <a:rPr lang="nl-NL" sz="2000" dirty="0"/>
              <a:t>							</a:t>
            </a:r>
            <a:endParaRPr lang="LID4096" sz="2000" dirty="0"/>
          </a:p>
        </p:txBody>
      </p:sp>
      <p:graphicFrame>
        <p:nvGraphicFramePr>
          <p:cNvPr id="3" name="Tabel 3">
            <a:extLst>
              <a:ext uri="{FF2B5EF4-FFF2-40B4-BE49-F238E27FC236}">
                <a16:creationId xmlns:a16="http://schemas.microsoft.com/office/drawing/2014/main" id="{F0CC0E51-3A72-4F62-8334-B54C23EEB23F}"/>
              </a:ext>
            </a:extLst>
          </p:cNvPr>
          <p:cNvGraphicFramePr>
            <a:graphicFrameLocks noGrp="1"/>
          </p:cNvGraphicFramePr>
          <p:nvPr>
            <p:extLst>
              <p:ext uri="{D42A27DB-BD31-4B8C-83A1-F6EECF244321}">
                <p14:modId xmlns:p14="http://schemas.microsoft.com/office/powerpoint/2010/main" val="786695579"/>
              </p:ext>
            </p:extLst>
          </p:nvPr>
        </p:nvGraphicFramePr>
        <p:xfrm>
          <a:off x="2032000" y="3084175"/>
          <a:ext cx="8128000" cy="229108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593239494"/>
                    </a:ext>
                  </a:extLst>
                </a:gridCol>
                <a:gridCol w="4064000">
                  <a:extLst>
                    <a:ext uri="{9D8B030D-6E8A-4147-A177-3AD203B41FA5}">
                      <a16:colId xmlns:a16="http://schemas.microsoft.com/office/drawing/2014/main" val="4061797956"/>
                    </a:ext>
                  </a:extLst>
                </a:gridCol>
              </a:tblGrid>
              <a:tr h="370840">
                <a:tc>
                  <a:txBody>
                    <a:bodyPr/>
                    <a:lstStyle/>
                    <a:p>
                      <a:r>
                        <a:rPr lang="nl-NL" sz="1800" b="1" dirty="0">
                          <a:solidFill>
                            <a:schemeClr val="accent1">
                              <a:lumMod val="75000"/>
                            </a:schemeClr>
                          </a:solidFill>
                        </a:rPr>
                        <a:t>OOG</a:t>
                      </a:r>
                      <a:endParaRPr lang="LID4096"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b="1" dirty="0">
                          <a:solidFill>
                            <a:schemeClr val="accent1">
                              <a:lumMod val="75000"/>
                            </a:schemeClr>
                          </a:solidFill>
                        </a:rPr>
                        <a:t>CAMERA</a:t>
                      </a:r>
                    </a:p>
                    <a:p>
                      <a:endParaRPr lang="LID4096" dirty="0"/>
                    </a:p>
                  </a:txBody>
                  <a:tcPr>
                    <a:solidFill>
                      <a:schemeClr val="bg1"/>
                    </a:solidFill>
                  </a:tcPr>
                </a:tc>
                <a:extLst>
                  <a:ext uri="{0D108BD9-81ED-4DB2-BD59-A6C34878D82A}">
                    <a16:rowId xmlns:a16="http://schemas.microsoft.com/office/drawing/2014/main" val="1227281342"/>
                  </a:ext>
                </a:extLst>
              </a:tr>
              <a:tr h="370840">
                <a:tc>
                  <a:txBody>
                    <a:bodyPr/>
                    <a:lstStyle/>
                    <a:p>
                      <a:r>
                        <a:rPr lang="nl-NL" sz="1800" dirty="0"/>
                        <a:t>hoornvlies</a:t>
                      </a:r>
                      <a:endParaRPr lang="LID4096"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t>voorste lens van een objectief</a:t>
                      </a:r>
                    </a:p>
                    <a:p>
                      <a:endParaRPr lang="LID4096" dirty="0"/>
                    </a:p>
                  </a:txBody>
                  <a:tcPr>
                    <a:solidFill>
                      <a:schemeClr val="bg1"/>
                    </a:solidFill>
                  </a:tcPr>
                </a:tc>
                <a:extLst>
                  <a:ext uri="{0D108BD9-81ED-4DB2-BD59-A6C34878D82A}">
                    <a16:rowId xmlns:a16="http://schemas.microsoft.com/office/drawing/2014/main" val="2126732323"/>
                  </a:ext>
                </a:extLst>
              </a:tr>
              <a:tr h="370840">
                <a:tc>
                  <a:txBody>
                    <a:bodyPr/>
                    <a:lstStyle/>
                    <a:p>
                      <a:r>
                        <a:rPr lang="nl-NL" sz="1800" dirty="0"/>
                        <a:t>iris</a:t>
                      </a:r>
                      <a:endParaRPr lang="LID4096"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t>diafragma</a:t>
                      </a:r>
                    </a:p>
                    <a:p>
                      <a:endParaRPr lang="LID4096" dirty="0"/>
                    </a:p>
                  </a:txBody>
                  <a:tcPr>
                    <a:solidFill>
                      <a:schemeClr val="bg1"/>
                    </a:solidFill>
                  </a:tcPr>
                </a:tc>
                <a:extLst>
                  <a:ext uri="{0D108BD9-81ED-4DB2-BD59-A6C34878D82A}">
                    <a16:rowId xmlns:a16="http://schemas.microsoft.com/office/drawing/2014/main" val="1083396998"/>
                  </a:ext>
                </a:extLst>
              </a:tr>
              <a:tr h="370840">
                <a:tc>
                  <a:txBody>
                    <a:bodyPr/>
                    <a:lstStyle/>
                    <a:p>
                      <a:r>
                        <a:rPr lang="nl-NL" sz="1800" dirty="0"/>
                        <a:t>netvlies</a:t>
                      </a:r>
                      <a:endParaRPr lang="LID4096" dirty="0"/>
                    </a:p>
                  </a:txBody>
                  <a:tcPr>
                    <a:solidFill>
                      <a:schemeClr val="bg1"/>
                    </a:solidFill>
                  </a:tcPr>
                </a:tc>
                <a:tc>
                  <a:txBody>
                    <a:bodyPr/>
                    <a:lstStyle/>
                    <a:p>
                      <a:r>
                        <a:rPr lang="nl-NL" sz="1800" dirty="0"/>
                        <a:t>beeldsensor</a:t>
                      </a:r>
                      <a:endParaRPr lang="LID4096" dirty="0"/>
                    </a:p>
                  </a:txBody>
                  <a:tcPr>
                    <a:solidFill>
                      <a:schemeClr val="bg1"/>
                    </a:solidFill>
                  </a:tcPr>
                </a:tc>
                <a:extLst>
                  <a:ext uri="{0D108BD9-81ED-4DB2-BD59-A6C34878D82A}">
                    <a16:rowId xmlns:a16="http://schemas.microsoft.com/office/drawing/2014/main" val="1476303740"/>
                  </a:ext>
                </a:extLst>
              </a:tr>
            </a:tbl>
          </a:graphicData>
        </a:graphic>
      </p:graphicFrame>
    </p:spTree>
    <p:extLst>
      <p:ext uri="{BB962C8B-B14F-4D97-AF65-F5344CB8AC3E}">
        <p14:creationId xmlns:p14="http://schemas.microsoft.com/office/powerpoint/2010/main" val="341660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C4733398-E427-48E1-BD21-4F5F5612A51D}"/>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2" name="Tekstvak 1">
            <a:extLst>
              <a:ext uri="{FF2B5EF4-FFF2-40B4-BE49-F238E27FC236}">
                <a16:creationId xmlns:a16="http://schemas.microsoft.com/office/drawing/2014/main" id="{4A4960D7-D534-48BA-9527-F95F84D2294F}"/>
              </a:ext>
            </a:extLst>
          </p:cNvPr>
          <p:cNvSpPr txBox="1"/>
          <p:nvPr/>
        </p:nvSpPr>
        <p:spPr>
          <a:xfrm>
            <a:off x="1058594" y="749087"/>
            <a:ext cx="9916357" cy="2923877"/>
          </a:xfrm>
          <a:prstGeom prst="rect">
            <a:avLst/>
          </a:prstGeom>
          <a:noFill/>
        </p:spPr>
        <p:txBody>
          <a:bodyPr wrap="square" rtlCol="0">
            <a:spAutoFit/>
          </a:bodyPr>
          <a:lstStyle/>
          <a:p>
            <a:r>
              <a:rPr lang="nl-NL" sz="3200" b="1" dirty="0"/>
              <a:t>Kijken als een camera</a:t>
            </a:r>
          </a:p>
          <a:p>
            <a:endParaRPr lang="nl-NL" sz="3200" b="1" dirty="0">
              <a:solidFill>
                <a:schemeClr val="accent1">
                  <a:lumMod val="75000"/>
                </a:schemeClr>
              </a:solidFill>
            </a:endParaRPr>
          </a:p>
          <a:p>
            <a:r>
              <a:rPr lang="nl-NL" sz="2000" dirty="0"/>
              <a:t>*Oog:</a:t>
            </a:r>
            <a:r>
              <a:rPr lang="nl-NL" sz="2000" b="1" dirty="0"/>
              <a:t>		</a:t>
            </a:r>
            <a:r>
              <a:rPr lang="nl-NL" sz="2000" dirty="0"/>
              <a:t>het zicht van het oog kent geen restricties </a:t>
            </a:r>
          </a:p>
          <a:p>
            <a:endParaRPr lang="nl-NL" sz="2000" dirty="0"/>
          </a:p>
          <a:p>
            <a:r>
              <a:rPr lang="nl-NL" sz="2000" dirty="0"/>
              <a:t>*Camera:	de camera heeft dat wel</a:t>
            </a:r>
          </a:p>
          <a:p>
            <a:endParaRPr lang="nl-NL" sz="2000" dirty="0"/>
          </a:p>
          <a:p>
            <a:endParaRPr lang="nl-NL" sz="2000" dirty="0"/>
          </a:p>
          <a:p>
            <a:endParaRPr lang="LID4096" sz="2000" dirty="0"/>
          </a:p>
        </p:txBody>
      </p:sp>
    </p:spTree>
    <p:extLst>
      <p:ext uri="{BB962C8B-B14F-4D97-AF65-F5344CB8AC3E}">
        <p14:creationId xmlns:p14="http://schemas.microsoft.com/office/powerpoint/2010/main" val="4045995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A053575E-2063-401C-9A34-E3503EEE58DF}"/>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2" name="Titel 1">
            <a:extLst>
              <a:ext uri="{FF2B5EF4-FFF2-40B4-BE49-F238E27FC236}">
                <a16:creationId xmlns:a16="http://schemas.microsoft.com/office/drawing/2014/main" id="{90DEF2D7-6820-4C25-B907-5B5CDC72630D}"/>
              </a:ext>
            </a:extLst>
          </p:cNvPr>
          <p:cNvSpPr>
            <a:spLocks noGrp="1"/>
          </p:cNvSpPr>
          <p:nvPr>
            <p:ph type="title"/>
          </p:nvPr>
        </p:nvSpPr>
        <p:spPr>
          <a:xfrm>
            <a:off x="2709019" y="2003294"/>
            <a:ext cx="6773961" cy="1325563"/>
          </a:xfrm>
          <a:ln>
            <a:solidFill>
              <a:srgbClr val="FFFFFF"/>
            </a:solidFill>
          </a:ln>
        </p:spPr>
        <p:txBody>
          <a:bodyPr/>
          <a:lstStyle/>
          <a:p>
            <a:r>
              <a:rPr lang="nl-NL" b="1" dirty="0"/>
              <a:t>Bedankt voor jullie aandacht!</a:t>
            </a:r>
            <a:endParaRPr lang="LID4096" b="1" dirty="0"/>
          </a:p>
        </p:txBody>
      </p:sp>
      <p:sp>
        <p:nvSpPr>
          <p:cNvPr id="4" name="Tekstvak 3">
            <a:extLst>
              <a:ext uri="{FF2B5EF4-FFF2-40B4-BE49-F238E27FC236}">
                <a16:creationId xmlns:a16="http://schemas.microsoft.com/office/drawing/2014/main" id="{E3C13D52-78D8-4953-BA32-39F55543DB38}"/>
              </a:ext>
            </a:extLst>
          </p:cNvPr>
          <p:cNvSpPr txBox="1"/>
          <p:nvPr/>
        </p:nvSpPr>
        <p:spPr>
          <a:xfrm>
            <a:off x="9117367" y="5974387"/>
            <a:ext cx="3498663" cy="461665"/>
          </a:xfrm>
          <a:prstGeom prst="rect">
            <a:avLst/>
          </a:prstGeom>
          <a:noFill/>
        </p:spPr>
        <p:txBody>
          <a:bodyPr wrap="square" rtlCol="0">
            <a:spAutoFit/>
          </a:bodyPr>
          <a:lstStyle/>
          <a:p>
            <a:r>
              <a:rPr lang="nl-NL" sz="2400" dirty="0"/>
              <a:t>21 september 2020</a:t>
            </a:r>
            <a:endParaRPr lang="LID4096" sz="2400" dirty="0"/>
          </a:p>
        </p:txBody>
      </p:sp>
    </p:spTree>
    <p:extLst>
      <p:ext uri="{BB962C8B-B14F-4D97-AF65-F5344CB8AC3E}">
        <p14:creationId xmlns:p14="http://schemas.microsoft.com/office/powerpoint/2010/main" val="276752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E4E99BB0-0225-4DC1-9CD5-65F3CA74F9FD}"/>
              </a:ext>
            </a:extLst>
          </p:cNvPr>
          <p:cNvSpPr/>
          <p:nvPr/>
        </p:nvSpPr>
        <p:spPr>
          <a:xfrm>
            <a:off x="80962" y="85725"/>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pic>
        <p:nvPicPr>
          <p:cNvPr id="4" name="Afbeelding 3">
            <a:extLst>
              <a:ext uri="{FF2B5EF4-FFF2-40B4-BE49-F238E27FC236}">
                <a16:creationId xmlns:a16="http://schemas.microsoft.com/office/drawing/2014/main" id="{2E086BD0-0242-4F52-925A-5D19B6452D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4222" y="178788"/>
            <a:ext cx="7803556" cy="6500423"/>
          </a:xfrm>
          <a:prstGeom prst="rect">
            <a:avLst/>
          </a:prstGeom>
        </p:spPr>
      </p:pic>
      <p:sp>
        <p:nvSpPr>
          <p:cNvPr id="7" name="Tekstvak 6">
            <a:extLst>
              <a:ext uri="{FF2B5EF4-FFF2-40B4-BE49-F238E27FC236}">
                <a16:creationId xmlns:a16="http://schemas.microsoft.com/office/drawing/2014/main" id="{AF7927E7-1FA0-4774-AE38-2E8E642671B8}"/>
              </a:ext>
            </a:extLst>
          </p:cNvPr>
          <p:cNvSpPr txBox="1"/>
          <p:nvPr/>
        </p:nvSpPr>
        <p:spPr>
          <a:xfrm>
            <a:off x="150920" y="4323425"/>
            <a:ext cx="2361460" cy="738664"/>
          </a:xfrm>
          <a:prstGeom prst="rect">
            <a:avLst/>
          </a:prstGeom>
          <a:noFill/>
        </p:spPr>
        <p:txBody>
          <a:bodyPr wrap="square" rtlCol="0">
            <a:spAutoFit/>
          </a:bodyPr>
          <a:lstStyle/>
          <a:p>
            <a:r>
              <a:rPr lang="nl-NL" sz="1400" b="1" dirty="0"/>
              <a:t>DE STIPPELLIJN GEEFT DE WEG WEER DIE HET BEELD AFLEGT NAAR ZOEKER</a:t>
            </a:r>
            <a:endParaRPr lang="LID4096" sz="1400" b="1" dirty="0"/>
          </a:p>
        </p:txBody>
      </p:sp>
      <p:sp>
        <p:nvSpPr>
          <p:cNvPr id="8" name="Tekstvak 7">
            <a:extLst>
              <a:ext uri="{FF2B5EF4-FFF2-40B4-BE49-F238E27FC236}">
                <a16:creationId xmlns:a16="http://schemas.microsoft.com/office/drawing/2014/main" id="{A12C66A0-FAFF-4C53-94CC-12AB697CE3FD}"/>
              </a:ext>
            </a:extLst>
          </p:cNvPr>
          <p:cNvSpPr txBox="1"/>
          <p:nvPr/>
        </p:nvSpPr>
        <p:spPr>
          <a:xfrm>
            <a:off x="307717" y="944085"/>
            <a:ext cx="3773009" cy="707886"/>
          </a:xfrm>
          <a:prstGeom prst="rect">
            <a:avLst/>
          </a:prstGeom>
          <a:noFill/>
        </p:spPr>
        <p:txBody>
          <a:bodyPr wrap="square" rtlCol="0">
            <a:spAutoFit/>
          </a:bodyPr>
          <a:lstStyle/>
          <a:p>
            <a:pPr algn="ctr"/>
            <a:r>
              <a:rPr lang="nl-NL" sz="2000" b="1" dirty="0">
                <a:solidFill>
                  <a:srgbClr val="002060"/>
                </a:solidFill>
              </a:rPr>
              <a:t>DOORSNEDE </a:t>
            </a:r>
          </a:p>
          <a:p>
            <a:pPr algn="ctr"/>
            <a:r>
              <a:rPr lang="nl-NL" sz="2000" b="1" dirty="0">
                <a:solidFill>
                  <a:srgbClr val="002060"/>
                </a:solidFill>
              </a:rPr>
              <a:t>SPIEGELREFLEXCAMERA</a:t>
            </a:r>
            <a:endParaRPr lang="LID4096" sz="2000" b="1" dirty="0">
              <a:solidFill>
                <a:srgbClr val="002060"/>
              </a:solidFill>
            </a:endParaRPr>
          </a:p>
        </p:txBody>
      </p:sp>
    </p:spTree>
    <p:extLst>
      <p:ext uri="{BB962C8B-B14F-4D97-AF65-F5344CB8AC3E}">
        <p14:creationId xmlns:p14="http://schemas.microsoft.com/office/powerpoint/2010/main" val="178653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E4E99BB0-0225-4DC1-9CD5-65F3CA74F9FD}"/>
              </a:ext>
            </a:extLst>
          </p:cNvPr>
          <p:cNvSpPr/>
          <p:nvPr/>
        </p:nvSpPr>
        <p:spPr>
          <a:xfrm>
            <a:off x="80962" y="85725"/>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pic>
        <p:nvPicPr>
          <p:cNvPr id="5" name="Afbeelding 4">
            <a:extLst>
              <a:ext uri="{FF2B5EF4-FFF2-40B4-BE49-F238E27FC236}">
                <a16:creationId xmlns:a16="http://schemas.microsoft.com/office/drawing/2014/main" id="{19D6EFB4-C6B1-4571-A491-065C350F7D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82900" y="571500"/>
            <a:ext cx="6426200" cy="5715000"/>
          </a:xfrm>
          <a:prstGeom prst="rect">
            <a:avLst/>
          </a:prstGeom>
        </p:spPr>
      </p:pic>
      <p:sp>
        <p:nvSpPr>
          <p:cNvPr id="7" name="Tekstvak 6">
            <a:extLst>
              <a:ext uri="{FF2B5EF4-FFF2-40B4-BE49-F238E27FC236}">
                <a16:creationId xmlns:a16="http://schemas.microsoft.com/office/drawing/2014/main" id="{CD2F108C-7298-42ED-B6A2-A036258FC089}"/>
              </a:ext>
            </a:extLst>
          </p:cNvPr>
          <p:cNvSpPr txBox="1"/>
          <p:nvPr/>
        </p:nvSpPr>
        <p:spPr>
          <a:xfrm>
            <a:off x="266331" y="1214501"/>
            <a:ext cx="3684233" cy="830997"/>
          </a:xfrm>
          <a:prstGeom prst="rect">
            <a:avLst/>
          </a:prstGeom>
          <a:noFill/>
        </p:spPr>
        <p:txBody>
          <a:bodyPr wrap="square" rtlCol="0">
            <a:spAutoFit/>
          </a:bodyPr>
          <a:lstStyle/>
          <a:p>
            <a:pPr algn="ctr"/>
            <a:r>
              <a:rPr lang="nl-NL" sz="2400" b="1" dirty="0">
                <a:solidFill>
                  <a:srgbClr val="002060"/>
                </a:solidFill>
              </a:rPr>
              <a:t>DOORSNEDE </a:t>
            </a:r>
          </a:p>
          <a:p>
            <a:pPr algn="ctr"/>
            <a:r>
              <a:rPr lang="nl-NL" sz="2400" b="1" dirty="0">
                <a:solidFill>
                  <a:srgbClr val="002060"/>
                </a:solidFill>
              </a:rPr>
              <a:t>MENSELIJK OOG</a:t>
            </a:r>
            <a:endParaRPr lang="LID4096" sz="2400" b="1" dirty="0">
              <a:solidFill>
                <a:srgbClr val="002060"/>
              </a:solidFill>
            </a:endParaRPr>
          </a:p>
        </p:txBody>
      </p:sp>
    </p:spTree>
    <p:extLst>
      <p:ext uri="{BB962C8B-B14F-4D97-AF65-F5344CB8AC3E}">
        <p14:creationId xmlns:p14="http://schemas.microsoft.com/office/powerpoint/2010/main" val="1679596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8291ED44-A95A-45E5-9D2A-1466641CFA5C}"/>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5" name="Tekstvak 4">
            <a:extLst>
              <a:ext uri="{FF2B5EF4-FFF2-40B4-BE49-F238E27FC236}">
                <a16:creationId xmlns:a16="http://schemas.microsoft.com/office/drawing/2014/main" id="{D51D9020-4C6B-4CA6-83F3-8352EE392C5A}"/>
              </a:ext>
            </a:extLst>
          </p:cNvPr>
          <p:cNvSpPr txBox="1"/>
          <p:nvPr/>
        </p:nvSpPr>
        <p:spPr>
          <a:xfrm>
            <a:off x="1037248" y="711028"/>
            <a:ext cx="10582367" cy="3108543"/>
          </a:xfrm>
          <a:prstGeom prst="rect">
            <a:avLst/>
          </a:prstGeom>
          <a:noFill/>
        </p:spPr>
        <p:txBody>
          <a:bodyPr wrap="square" rtlCol="0">
            <a:spAutoFit/>
          </a:bodyPr>
          <a:lstStyle/>
          <a:p>
            <a:r>
              <a:rPr lang="nl-NL" sz="3200" b="1" dirty="0"/>
              <a:t>Wat zijn de overeenkomsten?</a:t>
            </a:r>
          </a:p>
          <a:p>
            <a:endParaRPr lang="nl-NL" sz="3200" b="1" dirty="0"/>
          </a:p>
          <a:p>
            <a:r>
              <a:rPr lang="nl-NL" sz="2400" b="1" dirty="0">
                <a:solidFill>
                  <a:schemeClr val="accent1">
                    <a:lumMod val="75000"/>
                  </a:schemeClr>
                </a:solidFill>
              </a:rPr>
              <a:t>1. Het projecteren van het beeld</a:t>
            </a:r>
          </a:p>
          <a:p>
            <a:r>
              <a:rPr lang="nl-NL" sz="2000" dirty="0"/>
              <a:t>Bij zowel de camera als het oog wordt het onderwerp </a:t>
            </a:r>
            <a:r>
              <a:rPr lang="nl-NL" sz="2000" b="1" dirty="0"/>
              <a:t>omgekeerd</a:t>
            </a:r>
            <a:r>
              <a:rPr lang="nl-NL" sz="2000" dirty="0"/>
              <a:t> op een lichtgevoelig oppervlak geprojecteerd. </a:t>
            </a:r>
          </a:p>
          <a:p>
            <a:endParaRPr lang="nl-NL" sz="2000" b="1" dirty="0"/>
          </a:p>
          <a:p>
            <a:r>
              <a:rPr lang="nl-NL" sz="2000" b="1" dirty="0"/>
              <a:t>*Camera: </a:t>
            </a:r>
            <a:r>
              <a:rPr lang="nl-NL" sz="2000" dirty="0"/>
              <a:t>	op een lichtgevoelige </a:t>
            </a:r>
            <a:r>
              <a:rPr lang="nl-NL" sz="2000" b="1" dirty="0"/>
              <a:t>sensor</a:t>
            </a:r>
          </a:p>
          <a:p>
            <a:r>
              <a:rPr lang="nl-NL" sz="2000" b="1" dirty="0"/>
              <a:t>*Oog:</a:t>
            </a:r>
            <a:r>
              <a:rPr lang="nl-NL" sz="2000" dirty="0"/>
              <a:t>		op het lichtgevoelige </a:t>
            </a:r>
            <a:r>
              <a:rPr lang="nl-NL" sz="2000" b="1" dirty="0"/>
              <a:t>netvlies</a:t>
            </a:r>
            <a:r>
              <a:rPr lang="nl-NL" sz="2000" dirty="0"/>
              <a:t> </a:t>
            </a:r>
            <a:r>
              <a:rPr lang="nl-NL" sz="2800" b="1" dirty="0"/>
              <a:t>	</a:t>
            </a:r>
            <a:endParaRPr lang="LID4096" sz="2800" b="1" dirty="0"/>
          </a:p>
        </p:txBody>
      </p:sp>
      <p:pic>
        <p:nvPicPr>
          <p:cNvPr id="6" name="Afbeelding 5">
            <a:extLst>
              <a:ext uri="{FF2B5EF4-FFF2-40B4-BE49-F238E27FC236}">
                <a16:creationId xmlns:a16="http://schemas.microsoft.com/office/drawing/2014/main" id="{642865B6-37BD-49EF-9384-1F6FB43818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6142" y="4074803"/>
            <a:ext cx="6279715" cy="2419165"/>
          </a:xfrm>
          <a:prstGeom prst="rect">
            <a:avLst/>
          </a:prstGeom>
        </p:spPr>
      </p:pic>
    </p:spTree>
    <p:extLst>
      <p:ext uri="{BB962C8B-B14F-4D97-AF65-F5344CB8AC3E}">
        <p14:creationId xmlns:p14="http://schemas.microsoft.com/office/powerpoint/2010/main" val="3206232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47FF2FBA-B022-4C03-948E-FD08DE6349F6}"/>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3" name="Tekstvak 2">
            <a:extLst>
              <a:ext uri="{FF2B5EF4-FFF2-40B4-BE49-F238E27FC236}">
                <a16:creationId xmlns:a16="http://schemas.microsoft.com/office/drawing/2014/main" id="{A8B8A75B-1250-47C4-8C39-172EF0F171D1}"/>
              </a:ext>
            </a:extLst>
          </p:cNvPr>
          <p:cNvSpPr txBox="1"/>
          <p:nvPr/>
        </p:nvSpPr>
        <p:spPr>
          <a:xfrm>
            <a:off x="1095092" y="747427"/>
            <a:ext cx="9836458" cy="1569660"/>
          </a:xfrm>
          <a:prstGeom prst="rect">
            <a:avLst/>
          </a:prstGeom>
          <a:noFill/>
        </p:spPr>
        <p:txBody>
          <a:bodyPr wrap="square" rtlCol="0">
            <a:spAutoFit/>
          </a:bodyPr>
          <a:lstStyle/>
          <a:p>
            <a:r>
              <a:rPr lang="nl-NL" sz="2400" b="1" dirty="0">
                <a:solidFill>
                  <a:schemeClr val="accent1">
                    <a:lumMod val="75000"/>
                  </a:schemeClr>
                </a:solidFill>
              </a:rPr>
              <a:t>2. De aanpassing aan het licht </a:t>
            </a:r>
          </a:p>
          <a:p>
            <a:r>
              <a:rPr lang="nl-NL" sz="2000" dirty="0"/>
              <a:t>Zowel het oog als de cameralens kunnen de hoeveelheid licht die binnenkomt aanpassen.</a:t>
            </a:r>
          </a:p>
          <a:p>
            <a:endParaRPr lang="nl-NL" sz="2400" dirty="0"/>
          </a:p>
          <a:p>
            <a:r>
              <a:rPr lang="nl-NL" sz="2000" dirty="0"/>
              <a:t> </a:t>
            </a:r>
            <a:r>
              <a:rPr lang="nl-NL" sz="2000" b="1" dirty="0"/>
              <a:t>* Camera:</a:t>
            </a:r>
            <a:r>
              <a:rPr lang="nl-NL" sz="2000" dirty="0"/>
              <a:t>	</a:t>
            </a:r>
            <a:r>
              <a:rPr lang="nl-NL" sz="2000" b="1" dirty="0"/>
              <a:t>diafragma</a:t>
            </a:r>
            <a:r>
              <a:rPr lang="nl-NL" sz="2000" dirty="0"/>
              <a:t>                                			</a:t>
            </a:r>
            <a:r>
              <a:rPr lang="nl-NL" sz="2000" b="1" dirty="0"/>
              <a:t> * Oog:</a:t>
            </a:r>
            <a:r>
              <a:rPr lang="nl-NL" sz="2000" dirty="0"/>
              <a:t>	</a:t>
            </a:r>
            <a:r>
              <a:rPr lang="nl-NL" sz="2000" b="1" dirty="0"/>
              <a:t>iris</a:t>
            </a:r>
            <a:r>
              <a:rPr lang="nl-NL" sz="2800" dirty="0"/>
              <a:t>	</a:t>
            </a:r>
            <a:endParaRPr lang="LID4096" sz="2800" dirty="0"/>
          </a:p>
        </p:txBody>
      </p:sp>
      <p:pic>
        <p:nvPicPr>
          <p:cNvPr id="4" name="Afbeelding 3">
            <a:extLst>
              <a:ext uri="{FF2B5EF4-FFF2-40B4-BE49-F238E27FC236}">
                <a16:creationId xmlns:a16="http://schemas.microsoft.com/office/drawing/2014/main" id="{09D812B0-E26C-407C-B55B-7328748C32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4369" y="2317087"/>
            <a:ext cx="4811696" cy="3561424"/>
          </a:xfrm>
          <a:prstGeom prst="rect">
            <a:avLst/>
          </a:prstGeom>
        </p:spPr>
      </p:pic>
      <p:pic>
        <p:nvPicPr>
          <p:cNvPr id="5" name="Afbeelding 4">
            <a:extLst>
              <a:ext uri="{FF2B5EF4-FFF2-40B4-BE49-F238E27FC236}">
                <a16:creationId xmlns:a16="http://schemas.microsoft.com/office/drawing/2014/main" id="{C8DACDB8-4BFE-4BA5-BDC7-5D6794782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92" y="2624864"/>
            <a:ext cx="3956030" cy="2976946"/>
          </a:xfrm>
          <a:prstGeom prst="rect">
            <a:avLst/>
          </a:prstGeom>
        </p:spPr>
      </p:pic>
    </p:spTree>
    <p:extLst>
      <p:ext uri="{BB962C8B-B14F-4D97-AF65-F5344CB8AC3E}">
        <p14:creationId xmlns:p14="http://schemas.microsoft.com/office/powerpoint/2010/main" val="3195124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hoek 8">
            <a:extLst>
              <a:ext uri="{FF2B5EF4-FFF2-40B4-BE49-F238E27FC236}">
                <a16:creationId xmlns:a16="http://schemas.microsoft.com/office/drawing/2014/main" id="{4D3418D3-7F72-445D-8FA1-B6F17351C82F}"/>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2" name="Tekstvak 1">
            <a:extLst>
              <a:ext uri="{FF2B5EF4-FFF2-40B4-BE49-F238E27FC236}">
                <a16:creationId xmlns:a16="http://schemas.microsoft.com/office/drawing/2014/main" id="{B1476A6C-215D-4F02-BAB0-8C10A8D48B01}"/>
              </a:ext>
            </a:extLst>
          </p:cNvPr>
          <p:cNvSpPr txBox="1"/>
          <p:nvPr/>
        </p:nvSpPr>
        <p:spPr>
          <a:xfrm>
            <a:off x="1101324" y="674400"/>
            <a:ext cx="9989351" cy="4770537"/>
          </a:xfrm>
          <a:prstGeom prst="rect">
            <a:avLst/>
          </a:prstGeom>
          <a:noFill/>
        </p:spPr>
        <p:txBody>
          <a:bodyPr wrap="square" rtlCol="0">
            <a:spAutoFit/>
          </a:bodyPr>
          <a:lstStyle/>
          <a:p>
            <a:r>
              <a:rPr lang="nl-NL" sz="3200" b="1" dirty="0"/>
              <a:t>Wat zijn de verschillen?</a:t>
            </a:r>
          </a:p>
          <a:p>
            <a:endParaRPr lang="nl-NL" sz="3200" b="1" dirty="0"/>
          </a:p>
          <a:p>
            <a:r>
              <a:rPr lang="nl-NL" sz="2400" b="1" dirty="0">
                <a:solidFill>
                  <a:schemeClr val="accent1">
                    <a:lumMod val="75000"/>
                  </a:schemeClr>
                </a:solidFill>
              </a:rPr>
              <a:t>1. Subjectief of absoluut meetinstrument?</a:t>
            </a:r>
          </a:p>
          <a:p>
            <a:endParaRPr lang="nl-NL" sz="2000" dirty="0"/>
          </a:p>
          <a:p>
            <a:r>
              <a:rPr lang="nl-NL" sz="2000" dirty="0"/>
              <a:t>* Camera: 	</a:t>
            </a:r>
            <a:r>
              <a:rPr lang="nl-NL" sz="2000" b="1" dirty="0"/>
              <a:t>absoluut. </a:t>
            </a:r>
            <a:r>
              <a:rPr lang="nl-NL" sz="2000" dirty="0"/>
              <a:t>Het beeld valt direct op de Sensor </a:t>
            </a:r>
          </a:p>
          <a:p>
            <a:r>
              <a:rPr lang="nl-NL" sz="2000" dirty="0"/>
              <a:t>* Oog:		</a:t>
            </a:r>
            <a:r>
              <a:rPr lang="nl-NL" sz="2000" b="1" dirty="0"/>
              <a:t>subjectief. </a:t>
            </a:r>
            <a:r>
              <a:rPr lang="nl-NL" sz="2000" dirty="0"/>
              <a:t>Samenwerking tussen netvlies, hersenen en oog</a:t>
            </a:r>
          </a:p>
          <a:p>
            <a:endParaRPr lang="nl-NL" sz="2000" dirty="0"/>
          </a:p>
          <a:p>
            <a:r>
              <a:rPr lang="nl-NL" sz="2400" b="1" dirty="0">
                <a:solidFill>
                  <a:schemeClr val="accent1">
                    <a:lumMod val="75000"/>
                  </a:schemeClr>
                </a:solidFill>
              </a:rPr>
              <a:t>2. Het scherpstellen van de lens</a:t>
            </a:r>
          </a:p>
          <a:p>
            <a:endParaRPr lang="nl-NL" sz="2000" dirty="0"/>
          </a:p>
          <a:p>
            <a:r>
              <a:rPr lang="nl-NL" sz="2000" b="1" dirty="0"/>
              <a:t>* </a:t>
            </a:r>
            <a:r>
              <a:rPr lang="nl-NL" sz="2000" dirty="0"/>
              <a:t>Camera:	de lenselementen in het objectief worden iets ten opzichte 								van elkaar verschoven</a:t>
            </a:r>
          </a:p>
          <a:p>
            <a:r>
              <a:rPr lang="nl-NL" sz="2000" b="1" dirty="0"/>
              <a:t>* </a:t>
            </a:r>
            <a:r>
              <a:rPr lang="nl-NL" sz="2000" dirty="0"/>
              <a:t>Oog:		De lens van je oog verandert van vorm</a:t>
            </a:r>
          </a:p>
          <a:p>
            <a:endParaRPr lang="LID4096" sz="3200" b="1" dirty="0"/>
          </a:p>
        </p:txBody>
      </p:sp>
      <p:pic>
        <p:nvPicPr>
          <p:cNvPr id="5" name="Afbeelding 4">
            <a:extLst>
              <a:ext uri="{FF2B5EF4-FFF2-40B4-BE49-F238E27FC236}">
                <a16:creationId xmlns:a16="http://schemas.microsoft.com/office/drawing/2014/main" id="{CDE2929A-3E2D-4BD7-9FA2-099AA5E4CD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3124" y="4381462"/>
            <a:ext cx="4865703" cy="1642175"/>
          </a:xfrm>
          <a:prstGeom prst="rect">
            <a:avLst/>
          </a:prstGeom>
        </p:spPr>
      </p:pic>
    </p:spTree>
    <p:extLst>
      <p:ext uri="{BB962C8B-B14F-4D97-AF65-F5344CB8AC3E}">
        <p14:creationId xmlns:p14="http://schemas.microsoft.com/office/powerpoint/2010/main" val="2316408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E4E99BB0-0225-4DC1-9CD5-65F3CA74F9FD}"/>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3" name="Tekstvak 2">
            <a:extLst>
              <a:ext uri="{FF2B5EF4-FFF2-40B4-BE49-F238E27FC236}">
                <a16:creationId xmlns:a16="http://schemas.microsoft.com/office/drawing/2014/main" id="{FF6178CD-3011-44B0-A1B7-DE95325E143D}"/>
              </a:ext>
            </a:extLst>
          </p:cNvPr>
          <p:cNvSpPr txBox="1"/>
          <p:nvPr/>
        </p:nvSpPr>
        <p:spPr>
          <a:xfrm>
            <a:off x="1115044" y="2611746"/>
            <a:ext cx="10156054" cy="3539430"/>
          </a:xfrm>
          <a:prstGeom prst="rect">
            <a:avLst/>
          </a:prstGeom>
          <a:noFill/>
        </p:spPr>
        <p:txBody>
          <a:bodyPr wrap="square" rtlCol="0">
            <a:spAutoFit/>
          </a:bodyPr>
          <a:lstStyle/>
          <a:p>
            <a:r>
              <a:rPr lang="nl-NL" sz="2400" b="1" dirty="0">
                <a:solidFill>
                  <a:schemeClr val="accent1">
                    <a:lumMod val="75000"/>
                  </a:schemeClr>
                </a:solidFill>
              </a:rPr>
              <a:t>4. ISO-waarden</a:t>
            </a:r>
          </a:p>
          <a:p>
            <a:endParaRPr lang="nl-NL" sz="2400" b="1" dirty="0">
              <a:solidFill>
                <a:schemeClr val="accent1">
                  <a:lumMod val="75000"/>
                </a:schemeClr>
              </a:solidFill>
            </a:endParaRPr>
          </a:p>
          <a:p>
            <a:r>
              <a:rPr lang="nl-NL" sz="2000" b="1" dirty="0"/>
              <a:t>* </a:t>
            </a:r>
            <a:r>
              <a:rPr lang="nl-NL" sz="2000" dirty="0"/>
              <a:t>Camera:	vaste ISO-waarden</a:t>
            </a:r>
          </a:p>
          <a:p>
            <a:r>
              <a:rPr lang="nl-NL" sz="2000" b="1" dirty="0"/>
              <a:t>* </a:t>
            </a:r>
            <a:r>
              <a:rPr lang="nl-NL" sz="2000" dirty="0"/>
              <a:t>Oog:		geen vaste ISO-waarden</a:t>
            </a:r>
          </a:p>
          <a:p>
            <a:endParaRPr lang="nl-NL" sz="2000" dirty="0"/>
          </a:p>
          <a:p>
            <a:r>
              <a:rPr lang="nl-NL" sz="2400" b="1" dirty="0">
                <a:solidFill>
                  <a:schemeClr val="accent1">
                    <a:lumMod val="75000"/>
                  </a:schemeClr>
                </a:solidFill>
              </a:rPr>
              <a:t>5. Sluitertijd</a:t>
            </a:r>
          </a:p>
          <a:p>
            <a:endParaRPr lang="nl-NL" sz="2400" b="1" dirty="0">
              <a:solidFill>
                <a:schemeClr val="accent1">
                  <a:lumMod val="75000"/>
                </a:schemeClr>
              </a:solidFill>
            </a:endParaRPr>
          </a:p>
          <a:p>
            <a:r>
              <a:rPr lang="nl-NL" sz="2000" dirty="0"/>
              <a:t>Ingewikkeld om te vergelijken	</a:t>
            </a:r>
          </a:p>
          <a:p>
            <a:endParaRPr lang="nl-NL" sz="2400" b="1" dirty="0">
              <a:solidFill>
                <a:schemeClr val="accent1">
                  <a:lumMod val="75000"/>
                </a:schemeClr>
              </a:solidFill>
            </a:endParaRPr>
          </a:p>
          <a:p>
            <a:endParaRPr lang="LID4096" sz="2400" b="1" dirty="0">
              <a:solidFill>
                <a:schemeClr val="accent1">
                  <a:lumMod val="75000"/>
                </a:schemeClr>
              </a:solidFill>
            </a:endParaRPr>
          </a:p>
        </p:txBody>
      </p:sp>
      <p:sp>
        <p:nvSpPr>
          <p:cNvPr id="4" name="Tekstvak 3">
            <a:extLst>
              <a:ext uri="{FF2B5EF4-FFF2-40B4-BE49-F238E27FC236}">
                <a16:creationId xmlns:a16="http://schemas.microsoft.com/office/drawing/2014/main" id="{CF6342E1-6836-4747-8895-CE2410156DFA}"/>
              </a:ext>
            </a:extLst>
          </p:cNvPr>
          <p:cNvSpPr txBox="1"/>
          <p:nvPr/>
        </p:nvSpPr>
        <p:spPr>
          <a:xfrm>
            <a:off x="1115044" y="836027"/>
            <a:ext cx="9961911" cy="1754326"/>
          </a:xfrm>
          <a:prstGeom prst="rect">
            <a:avLst/>
          </a:prstGeom>
          <a:noFill/>
        </p:spPr>
        <p:txBody>
          <a:bodyPr wrap="square" rtlCol="0">
            <a:spAutoFit/>
          </a:bodyPr>
          <a:lstStyle/>
          <a:p>
            <a:r>
              <a:rPr lang="nl-NL" sz="2400" b="1" dirty="0">
                <a:solidFill>
                  <a:schemeClr val="accent1">
                    <a:lumMod val="75000"/>
                  </a:schemeClr>
                </a:solidFill>
              </a:rPr>
              <a:t>3. Lichtgevoeligheid</a:t>
            </a:r>
          </a:p>
          <a:p>
            <a:endParaRPr lang="nl-NL" sz="2400" b="1" dirty="0"/>
          </a:p>
          <a:p>
            <a:r>
              <a:rPr lang="nl-NL" sz="2000" b="1" dirty="0"/>
              <a:t>* </a:t>
            </a:r>
            <a:r>
              <a:rPr lang="nl-NL" sz="2000" dirty="0"/>
              <a:t>Camera:	heeft een constante lichtgevoeligheid bij een bepaalde ISO</a:t>
            </a:r>
          </a:p>
          <a:p>
            <a:r>
              <a:rPr lang="nl-NL" sz="2000" b="1" dirty="0"/>
              <a:t>* </a:t>
            </a:r>
            <a:r>
              <a:rPr lang="nl-NL" sz="2000" dirty="0"/>
              <a:t>Oog:		Het netvlies heeft dit niet. Via de hersenen wordt de lichtgevoeligheid 						voortdurend aangepast.</a:t>
            </a:r>
            <a:endParaRPr lang="LID4096" sz="2000" dirty="0"/>
          </a:p>
        </p:txBody>
      </p:sp>
    </p:spTree>
    <p:extLst>
      <p:ext uri="{BB962C8B-B14F-4D97-AF65-F5344CB8AC3E}">
        <p14:creationId xmlns:p14="http://schemas.microsoft.com/office/powerpoint/2010/main" val="4122445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BB7DEA74-21F0-418B-8943-77B31C46A49D}"/>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2" name="Tekstvak 1">
            <a:extLst>
              <a:ext uri="{FF2B5EF4-FFF2-40B4-BE49-F238E27FC236}">
                <a16:creationId xmlns:a16="http://schemas.microsoft.com/office/drawing/2014/main" id="{6850FA59-98B6-4674-B1EF-A045F75E4141}"/>
              </a:ext>
            </a:extLst>
          </p:cNvPr>
          <p:cNvSpPr txBox="1"/>
          <p:nvPr/>
        </p:nvSpPr>
        <p:spPr>
          <a:xfrm>
            <a:off x="1076261" y="848263"/>
            <a:ext cx="10238284" cy="4278094"/>
          </a:xfrm>
          <a:prstGeom prst="rect">
            <a:avLst/>
          </a:prstGeom>
          <a:noFill/>
        </p:spPr>
        <p:txBody>
          <a:bodyPr wrap="square" rtlCol="0">
            <a:spAutoFit/>
          </a:bodyPr>
          <a:lstStyle/>
          <a:p>
            <a:r>
              <a:rPr lang="nl-NL" sz="2400" b="1" dirty="0">
                <a:solidFill>
                  <a:schemeClr val="accent1">
                    <a:lumMod val="75000"/>
                  </a:schemeClr>
                </a:solidFill>
              </a:rPr>
              <a:t>6. Scherptediepte</a:t>
            </a:r>
          </a:p>
          <a:p>
            <a:endParaRPr lang="nl-NL" sz="2400" b="1" dirty="0">
              <a:solidFill>
                <a:schemeClr val="accent1">
                  <a:lumMod val="75000"/>
                </a:schemeClr>
              </a:solidFill>
            </a:endParaRPr>
          </a:p>
          <a:p>
            <a:r>
              <a:rPr lang="nl-NL" sz="2000" dirty="0"/>
              <a:t>Camera:		bepalende factoren zijn, de soort lens, het diafragma, de grootte van je sensor en 			de afstand tussen je camera, het onderwerp en de achtergrond.</a:t>
            </a:r>
          </a:p>
          <a:p>
            <a:r>
              <a:rPr lang="nl-NL" sz="2000" dirty="0"/>
              <a:t>Oog:		bij het oog bepaalt de iris en dus de grootte van je pupil de scherptediepte.</a:t>
            </a:r>
          </a:p>
          <a:p>
            <a:r>
              <a:rPr lang="nl-NL" sz="2000" dirty="0"/>
              <a:t>		        Het is alleen onmogelijk om dat te zien. Je oog stelt namelijk steeds maar op één 			punt scherp. Als je naar de achtergrond zou willen kijken dan stelt je oog 					onmiddellijk weer scherp op die achtergrond.</a:t>
            </a:r>
          </a:p>
          <a:p>
            <a:endParaRPr lang="nl-NL" sz="2000" dirty="0"/>
          </a:p>
          <a:p>
            <a:endParaRPr lang="nl-NL" sz="2000" dirty="0"/>
          </a:p>
          <a:p>
            <a:r>
              <a:rPr lang="nl-NL" sz="2000" dirty="0"/>
              <a:t>	Grote pupil/</a:t>
            </a:r>
            <a:r>
              <a:rPr lang="nl-NL" sz="2000" dirty="0" err="1"/>
              <a:t>diafragma-opening</a:t>
            </a:r>
            <a:r>
              <a:rPr lang="nl-NL" sz="2000" dirty="0"/>
              <a:t> 		weinig scherptediepte</a:t>
            </a:r>
          </a:p>
          <a:p>
            <a:r>
              <a:rPr lang="nl-NL" sz="2000" dirty="0"/>
              <a:t>	Kleine pupil/</a:t>
            </a:r>
            <a:r>
              <a:rPr lang="nl-NL" sz="2000" dirty="0" err="1"/>
              <a:t>diafragma-opening</a:t>
            </a:r>
            <a:r>
              <a:rPr lang="nl-NL" sz="2000" dirty="0"/>
              <a:t>		veel scherptediepte</a:t>
            </a:r>
          </a:p>
          <a:p>
            <a:endParaRPr lang="LID4096" sz="2400" b="1" dirty="0">
              <a:solidFill>
                <a:schemeClr val="accent1">
                  <a:lumMod val="75000"/>
                </a:schemeClr>
              </a:solidFill>
            </a:endParaRPr>
          </a:p>
        </p:txBody>
      </p:sp>
      <p:sp>
        <p:nvSpPr>
          <p:cNvPr id="3" name="Pijl: rechts 2">
            <a:extLst>
              <a:ext uri="{FF2B5EF4-FFF2-40B4-BE49-F238E27FC236}">
                <a16:creationId xmlns:a16="http://schemas.microsoft.com/office/drawing/2014/main" id="{4F4B578A-D635-4CDB-8365-C7447A95A549}"/>
              </a:ext>
            </a:extLst>
          </p:cNvPr>
          <p:cNvSpPr/>
          <p:nvPr/>
        </p:nvSpPr>
        <p:spPr>
          <a:xfrm>
            <a:off x="5057849" y="4177423"/>
            <a:ext cx="568171" cy="1797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
        <p:nvSpPr>
          <p:cNvPr id="4" name="Pijl: rechts 3">
            <a:extLst>
              <a:ext uri="{FF2B5EF4-FFF2-40B4-BE49-F238E27FC236}">
                <a16:creationId xmlns:a16="http://schemas.microsoft.com/office/drawing/2014/main" id="{DBBED35C-7A4A-4371-84F7-58382374B68C}"/>
              </a:ext>
            </a:extLst>
          </p:cNvPr>
          <p:cNvSpPr/>
          <p:nvPr/>
        </p:nvSpPr>
        <p:spPr>
          <a:xfrm>
            <a:off x="5057848" y="4472117"/>
            <a:ext cx="568171" cy="1797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spTree>
    <p:extLst>
      <p:ext uri="{BB962C8B-B14F-4D97-AF65-F5344CB8AC3E}">
        <p14:creationId xmlns:p14="http://schemas.microsoft.com/office/powerpoint/2010/main" val="931044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FCA5AF98-08B4-4258-A15D-5914396C1D7B}"/>
              </a:ext>
            </a:extLst>
          </p:cNvPr>
          <p:cNvSpPr/>
          <p:nvPr/>
        </p:nvSpPr>
        <p:spPr>
          <a:xfrm>
            <a:off x="66674" y="76200"/>
            <a:ext cx="12030075" cy="6686550"/>
          </a:xfrm>
          <a:prstGeom prst="rect">
            <a:avLst/>
          </a:prstGeom>
          <a:solidFill>
            <a:schemeClr val="bg1"/>
          </a:solidFill>
          <a:ln w="1047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ID4096"/>
          </a:p>
        </p:txBody>
      </p:sp>
      <p:pic>
        <p:nvPicPr>
          <p:cNvPr id="5" name="Afbeelding 4">
            <a:extLst>
              <a:ext uri="{FF2B5EF4-FFF2-40B4-BE49-F238E27FC236}">
                <a16:creationId xmlns:a16="http://schemas.microsoft.com/office/drawing/2014/main" id="{4C3AFFF7-EEBD-4B04-A1A2-C62EB4D80E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6042" y="245275"/>
            <a:ext cx="8028373" cy="6348399"/>
          </a:xfrm>
          <a:prstGeom prst="rect">
            <a:avLst/>
          </a:prstGeom>
        </p:spPr>
      </p:pic>
    </p:spTree>
    <p:extLst>
      <p:ext uri="{BB962C8B-B14F-4D97-AF65-F5344CB8AC3E}">
        <p14:creationId xmlns:p14="http://schemas.microsoft.com/office/powerpoint/2010/main" val="2532160065"/>
      </p:ext>
    </p:extLst>
  </p:cSld>
  <p:clrMapOvr>
    <a:masterClrMapping/>
  </p:clrMapOvr>
</p:sld>
</file>

<file path=ppt/theme/theme1.xml><?xml version="1.0" encoding="utf-8"?>
<a:theme xmlns:a="http://schemas.openxmlformats.org/drawingml/2006/main" name="Office Theme">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841</TotalTime>
  <Words>463</Words>
  <Application>Microsoft Office PowerPoint</Application>
  <PresentationFormat>Breedbeeld</PresentationFormat>
  <Paragraphs>74</Paragraphs>
  <Slides>12</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12</vt:i4>
      </vt:variant>
    </vt:vector>
  </HeadingPairs>
  <TitlesOfParts>
    <vt:vector size="16" baseType="lpstr">
      <vt:lpstr>Arial</vt:lpstr>
      <vt:lpstr>Calibri</vt:lpstr>
      <vt:lpstr>Calibri Light</vt:lpstr>
      <vt:lpstr>Office Theme</vt:lpstr>
      <vt:lpstr>De werking van een camera versus het menselijk oog</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Bedankt voor jullie aandacht!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lens van een camera versus het menselijk oog</dc:title>
  <dc:creator>Karin Reijnaerdts</dc:creator>
  <cp:lastModifiedBy>Karin Reijnaerdts</cp:lastModifiedBy>
  <cp:revision>70</cp:revision>
  <dcterms:created xsi:type="dcterms:W3CDTF">2020-06-10T13:13:33Z</dcterms:created>
  <dcterms:modified xsi:type="dcterms:W3CDTF">2020-09-13T18:02:21Z</dcterms:modified>
</cp:coreProperties>
</file>