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31"/>
  </p:notesMasterIdLst>
  <p:sldIdLst>
    <p:sldId id="256" r:id="rId2"/>
    <p:sldId id="257" r:id="rId3"/>
    <p:sldId id="270" r:id="rId4"/>
    <p:sldId id="283" r:id="rId5"/>
    <p:sldId id="258" r:id="rId6"/>
    <p:sldId id="259" r:id="rId7"/>
    <p:sldId id="260" r:id="rId8"/>
    <p:sldId id="261" r:id="rId9"/>
    <p:sldId id="263" r:id="rId10"/>
    <p:sldId id="264" r:id="rId11"/>
    <p:sldId id="265" r:id="rId12"/>
    <p:sldId id="266" r:id="rId13"/>
    <p:sldId id="267" r:id="rId14"/>
    <p:sldId id="268" r:id="rId15"/>
    <p:sldId id="269" r:id="rId16"/>
    <p:sldId id="280" r:id="rId17"/>
    <p:sldId id="276" r:id="rId18"/>
    <p:sldId id="281" r:id="rId19"/>
    <p:sldId id="275" r:id="rId20"/>
    <p:sldId id="277" r:id="rId21"/>
    <p:sldId id="278" r:id="rId22"/>
    <p:sldId id="287" r:id="rId23"/>
    <p:sldId id="284" r:id="rId24"/>
    <p:sldId id="279" r:id="rId25"/>
    <p:sldId id="272" r:id="rId26"/>
    <p:sldId id="273" r:id="rId27"/>
    <p:sldId id="288" r:id="rId28"/>
    <p:sldId id="274"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p:restoredTop sz="94674"/>
  </p:normalViewPr>
  <p:slideViewPr>
    <p:cSldViewPr snapToGrid="0" snapToObjects="1">
      <p:cViewPr varScale="1">
        <p:scale>
          <a:sx n="124" d="100"/>
          <a:sy n="124" d="100"/>
        </p:scale>
        <p:origin x="9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39AD9-0564-FB4E-93F0-808D9EED7FC9}" type="datetimeFigureOut">
              <a:rPr lang="nl-NL" smtClean="0"/>
              <a:t>13-09-2021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6A280-4479-C942-B007-3B51E51D0D1C}" type="slidenum">
              <a:rPr lang="nl-NL" smtClean="0"/>
              <a:t>‹nr.›</a:t>
            </a:fld>
            <a:endParaRPr lang="nl-NL"/>
          </a:p>
        </p:txBody>
      </p:sp>
    </p:spTree>
    <p:extLst>
      <p:ext uri="{BB962C8B-B14F-4D97-AF65-F5344CB8AC3E}">
        <p14:creationId xmlns:p14="http://schemas.microsoft.com/office/powerpoint/2010/main" val="89706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Hoe gebruik ik compositieregels en compositieleer in de praktijk?</a:t>
            </a:r>
          </a:p>
          <a:p>
            <a:r>
              <a:rPr lang="nl-NL" sz="1200" b="0" i="0" kern="1200" dirty="0">
                <a:solidFill>
                  <a:schemeClr val="tx1"/>
                </a:solidFill>
                <a:effectLst/>
                <a:latin typeface="+mn-lt"/>
                <a:ea typeface="+mn-ea"/>
                <a:cs typeface="+mn-cs"/>
              </a:rPr>
              <a:t>Al deze compositie grondvormen zijn leuk, maar hoe gebruik ik compositieregels en compositieleer in de praktijk?</a:t>
            </a:r>
          </a:p>
          <a:p>
            <a:r>
              <a:rPr lang="nl-NL" sz="1200" b="0" i="0" kern="1200" dirty="0">
                <a:solidFill>
                  <a:schemeClr val="tx1"/>
                </a:solidFill>
                <a:effectLst/>
                <a:latin typeface="+mn-lt"/>
                <a:ea typeface="+mn-ea"/>
                <a:cs typeface="+mn-cs"/>
              </a:rPr>
              <a:t>Als je goed oplet, zie je dat deze negen basisvormen vrijwel alle soorten beeldopbouw omvatten. Dit betekent waarschijnlijk dat op elke foto die je gemaakt hebt een van deze basisvormen zal passen.</a:t>
            </a:r>
          </a:p>
          <a:p>
            <a:r>
              <a:rPr lang="nl-NL" sz="1200" b="0" i="0" kern="1200" dirty="0">
                <a:solidFill>
                  <a:schemeClr val="tx1"/>
                </a:solidFill>
                <a:effectLst/>
                <a:latin typeface="+mn-lt"/>
                <a:ea typeface="+mn-ea"/>
                <a:cs typeface="+mn-cs"/>
              </a:rPr>
              <a:t>In mijn ogen is het ook niet belangrijk of je foto volgens een van deze basisvormen is opgebouwd. Ik vind het wel belangrijk dat je de juiste, of meest geschikte basisvorm voor je onderwerp kiest.</a:t>
            </a:r>
          </a:p>
          <a:p>
            <a:r>
              <a:rPr lang="nl-NL" sz="1200" b="0" i="0" kern="1200" dirty="0">
                <a:solidFill>
                  <a:schemeClr val="tx1"/>
                </a:solidFill>
                <a:effectLst/>
                <a:latin typeface="+mn-lt"/>
                <a:ea typeface="+mn-ea"/>
                <a:cs typeface="+mn-cs"/>
              </a:rPr>
              <a:t>Ik wil je adviseren om niet dwangmatig een van de welbekende regels uit de compositie toe te passen op de foto. Ook het dwangmatig breken van deze regels moet je voorkomen. Probeer eerder de elementen die je fotografeert volgens een van deze negen grondvormen in je foto te verdelen.</a:t>
            </a:r>
          </a:p>
          <a:p>
            <a:r>
              <a:rPr lang="nl-NL" dirty="0" err="1"/>
              <a:t>Jeanneke</a:t>
            </a:r>
            <a:r>
              <a:rPr lang="nl-NL" dirty="0"/>
              <a:t> en Tonny in de Warande, Helmond, tijdens een </a:t>
            </a:r>
            <a:r>
              <a:rPr lang="nl-NL" dirty="0" err="1"/>
              <a:t>loveshoot</a:t>
            </a:r>
            <a:r>
              <a:rPr lang="nl-NL" dirty="0"/>
              <a:t>.</a:t>
            </a:r>
            <a:br>
              <a:rPr lang="nl-NL" dirty="0"/>
            </a:br>
            <a:r>
              <a:rPr lang="nl-NL" dirty="0"/>
              <a:t>Welke compositie grondvorm past hier </a:t>
            </a:r>
            <a:r>
              <a:rPr lang="nl-NL" dirty="0" err="1"/>
              <a:t>op?</a:t>
            </a:r>
            <a:r>
              <a:rPr lang="nl-NL" sz="1200" b="0" i="0" kern="1200" dirty="0" err="1">
                <a:solidFill>
                  <a:schemeClr val="tx1"/>
                </a:solidFill>
                <a:effectLst/>
                <a:latin typeface="+mn-lt"/>
                <a:ea typeface="+mn-ea"/>
                <a:cs typeface="+mn-cs"/>
              </a:rPr>
              <a:t>Koppel</a:t>
            </a:r>
            <a:r>
              <a:rPr lang="nl-NL" sz="1200" b="0" i="0" kern="1200" dirty="0">
                <a:solidFill>
                  <a:schemeClr val="tx1"/>
                </a:solidFill>
                <a:effectLst/>
                <a:latin typeface="+mn-lt"/>
                <a:ea typeface="+mn-ea"/>
                <a:cs typeface="+mn-cs"/>
              </a:rPr>
              <a:t> je emoties los</a:t>
            </a:r>
          </a:p>
          <a:p>
            <a:r>
              <a:rPr lang="nl-NL" sz="1200" b="0" i="0" kern="1200" dirty="0">
                <a:solidFill>
                  <a:schemeClr val="tx1"/>
                </a:solidFill>
                <a:effectLst/>
                <a:latin typeface="+mn-lt"/>
                <a:ea typeface="+mn-ea"/>
                <a:cs typeface="+mn-cs"/>
              </a:rPr>
              <a:t>Over het algemeen zijn we emotioneel betrokken bij wat we fotograferen. Zeker wanneer het een bijzonder onderwerp is, of de setting heel indrukwekkend is. Dat kan de omgeving zijn, het moment, de kleuren, of het onderwerp zelf. We zijn emotioneel betrokken, wat ons objectieve oordeel kan beïnvloeden.</a:t>
            </a:r>
          </a:p>
          <a:p>
            <a:r>
              <a:rPr lang="nl-NL" sz="1200" b="0" i="0" kern="1200" dirty="0">
                <a:solidFill>
                  <a:schemeClr val="tx1"/>
                </a:solidFill>
                <a:effectLst/>
                <a:latin typeface="+mn-lt"/>
                <a:ea typeface="+mn-ea"/>
                <a:cs typeface="+mn-cs"/>
              </a:rPr>
              <a:t>Probeer afstand te scheppen met hetgeen je fotografeert. Je moet niet alleen naar je onderwerp kijken, maar je moet alle onderdelen van je beeld ook daadwerkelijk zien. Is er een mooie indrukwekkende zonsondergang? Let dan niet op de kleurenpracht van de wolken, maar probeer de vormen in je beeld te zien, de elementen in je landschap, en rangschik die op de best mogelijke manier.</a:t>
            </a:r>
          </a:p>
          <a:p>
            <a:r>
              <a:rPr lang="nl-NL" sz="1200" b="0" i="0" kern="1200" dirty="0">
                <a:solidFill>
                  <a:schemeClr val="tx1"/>
                </a:solidFill>
                <a:effectLst/>
                <a:latin typeface="+mn-lt"/>
                <a:ea typeface="+mn-ea"/>
                <a:cs typeface="+mn-cs"/>
              </a:rPr>
              <a:t>Ik weet dat dit moeilijk is. Je moet dit oefenen. Kijk daarom ook eens terug naar je eigen foto’s van het afgelopen jaar. De emotionele betrokkenheid van die foto’s is inmiddels afgezwakt, zodat je deze foto’s op een objectieve manier kunt bekijken. Probeer dan te zien welke grondvorm er op toegepast kan worden. Zo leer je het gebruik van compositieregels en compositieleer het beste.</a:t>
            </a:r>
          </a:p>
          <a:p>
            <a:endParaRPr lang="nl-NL" dirty="0"/>
          </a:p>
        </p:txBody>
      </p:sp>
      <p:sp>
        <p:nvSpPr>
          <p:cNvPr id="4" name="Tijdelijke aanduiding voor dianummer 3"/>
          <p:cNvSpPr>
            <a:spLocks noGrp="1"/>
          </p:cNvSpPr>
          <p:nvPr>
            <p:ph type="sldNum" sz="quarter" idx="5"/>
          </p:nvPr>
        </p:nvSpPr>
        <p:spPr/>
        <p:txBody>
          <a:bodyPr/>
          <a:lstStyle/>
          <a:p>
            <a:fld id="{19A6A280-4479-C942-B007-3B51E51D0D1C}" type="slidenum">
              <a:rPr lang="nl-NL" smtClean="0"/>
              <a:t>15</a:t>
            </a:fld>
            <a:endParaRPr lang="nl-NL"/>
          </a:p>
        </p:txBody>
      </p:sp>
    </p:spTree>
    <p:extLst>
      <p:ext uri="{BB962C8B-B14F-4D97-AF65-F5344CB8AC3E}">
        <p14:creationId xmlns:p14="http://schemas.microsoft.com/office/powerpoint/2010/main" val="196105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Hoe gebruik ik compositieregels en compositieleer in de praktijk?</a:t>
            </a:r>
          </a:p>
          <a:p>
            <a:r>
              <a:rPr lang="nl-NL" sz="1200" b="0" i="0" kern="1200" dirty="0">
                <a:solidFill>
                  <a:schemeClr val="tx1"/>
                </a:solidFill>
                <a:effectLst/>
                <a:latin typeface="+mn-lt"/>
                <a:ea typeface="+mn-ea"/>
                <a:cs typeface="+mn-cs"/>
              </a:rPr>
              <a:t>Al deze compositie grondvormen zijn leuk, maar hoe gebruik ik compositieregels en compositieleer in de praktijk?</a:t>
            </a:r>
          </a:p>
          <a:p>
            <a:r>
              <a:rPr lang="nl-NL" sz="1200" b="0" i="0" kern="1200" dirty="0">
                <a:solidFill>
                  <a:schemeClr val="tx1"/>
                </a:solidFill>
                <a:effectLst/>
                <a:latin typeface="+mn-lt"/>
                <a:ea typeface="+mn-ea"/>
                <a:cs typeface="+mn-cs"/>
              </a:rPr>
              <a:t>Als je goed oplet, zie je dat deze negen basisvormen vrijwel alle soorten beeldopbouw omvatten. Dit betekent waarschijnlijk dat op elke foto die je gemaakt hebt een van deze basisvormen zal passen.</a:t>
            </a:r>
          </a:p>
          <a:p>
            <a:r>
              <a:rPr lang="nl-NL" sz="1200" b="0" i="0" kern="1200" dirty="0">
                <a:solidFill>
                  <a:schemeClr val="tx1"/>
                </a:solidFill>
                <a:effectLst/>
                <a:latin typeface="+mn-lt"/>
                <a:ea typeface="+mn-ea"/>
                <a:cs typeface="+mn-cs"/>
              </a:rPr>
              <a:t>In mijn ogen is het ook niet belangrijk of je foto volgens een van deze basisvormen is opgebouwd. Ik vind het wel belangrijk dat je de juiste, of meest geschikte basisvorm voor je onderwerp kiest.</a:t>
            </a:r>
          </a:p>
          <a:p>
            <a:r>
              <a:rPr lang="nl-NL" sz="1200" b="0" i="0" kern="1200" dirty="0">
                <a:solidFill>
                  <a:schemeClr val="tx1"/>
                </a:solidFill>
                <a:effectLst/>
                <a:latin typeface="+mn-lt"/>
                <a:ea typeface="+mn-ea"/>
                <a:cs typeface="+mn-cs"/>
              </a:rPr>
              <a:t>Ik wil je adviseren om niet dwangmatig een van de welbekende regels uit de compositie toe te passen op de foto. Ook het dwangmatig breken van deze regels moet je voorkomen. Probeer eerder de elementen die je fotografeert volgens een van deze negen grondvormen in je foto te verdelen.</a:t>
            </a:r>
          </a:p>
          <a:p>
            <a:r>
              <a:rPr lang="nl-NL" dirty="0" err="1"/>
              <a:t>Jeanneke</a:t>
            </a:r>
            <a:r>
              <a:rPr lang="nl-NL" dirty="0"/>
              <a:t> en Tonny in de Warande, Helmond, tijdens een </a:t>
            </a:r>
            <a:r>
              <a:rPr lang="nl-NL" dirty="0" err="1"/>
              <a:t>loveshoot</a:t>
            </a:r>
            <a:r>
              <a:rPr lang="nl-NL" dirty="0"/>
              <a:t>.</a:t>
            </a:r>
            <a:br>
              <a:rPr lang="nl-NL" dirty="0"/>
            </a:br>
            <a:r>
              <a:rPr lang="nl-NL" dirty="0"/>
              <a:t>Welke compositie grondvorm past hier </a:t>
            </a:r>
            <a:r>
              <a:rPr lang="nl-NL" dirty="0" err="1"/>
              <a:t>op?</a:t>
            </a:r>
            <a:r>
              <a:rPr lang="nl-NL" sz="1200" b="0" i="0" kern="1200" dirty="0" err="1">
                <a:solidFill>
                  <a:schemeClr val="tx1"/>
                </a:solidFill>
                <a:effectLst/>
                <a:latin typeface="+mn-lt"/>
                <a:ea typeface="+mn-ea"/>
                <a:cs typeface="+mn-cs"/>
              </a:rPr>
              <a:t>Koppel</a:t>
            </a:r>
            <a:r>
              <a:rPr lang="nl-NL" sz="1200" b="0" i="0" kern="1200" dirty="0">
                <a:solidFill>
                  <a:schemeClr val="tx1"/>
                </a:solidFill>
                <a:effectLst/>
                <a:latin typeface="+mn-lt"/>
                <a:ea typeface="+mn-ea"/>
                <a:cs typeface="+mn-cs"/>
              </a:rPr>
              <a:t> je emoties los</a:t>
            </a:r>
          </a:p>
          <a:p>
            <a:r>
              <a:rPr lang="nl-NL" sz="1200" b="0" i="0" kern="1200" dirty="0">
                <a:solidFill>
                  <a:schemeClr val="tx1"/>
                </a:solidFill>
                <a:effectLst/>
                <a:latin typeface="+mn-lt"/>
                <a:ea typeface="+mn-ea"/>
                <a:cs typeface="+mn-cs"/>
              </a:rPr>
              <a:t>Over het algemeen zijn we emotioneel betrokken bij wat we fotograferen. Zeker wanneer het een bijzonder onderwerp is, of de setting heel indrukwekkend is. Dat kan de omgeving zijn, het moment, de kleuren, of het onderwerp zelf. We zijn emotioneel betrokken, wat ons objectieve oordeel kan beïnvloeden.</a:t>
            </a:r>
          </a:p>
          <a:p>
            <a:r>
              <a:rPr lang="nl-NL" sz="1200" b="0" i="0" kern="1200" dirty="0">
                <a:solidFill>
                  <a:schemeClr val="tx1"/>
                </a:solidFill>
                <a:effectLst/>
                <a:latin typeface="+mn-lt"/>
                <a:ea typeface="+mn-ea"/>
                <a:cs typeface="+mn-cs"/>
              </a:rPr>
              <a:t>Probeer afstand te scheppen met hetgeen je fotografeert. Je moet niet alleen naar je onderwerp kijken, maar je moet alle onderdelen van je beeld ook daadwerkelijk zien. Is er een mooie indrukwekkende zonsondergang? Let dan niet op de kleurenpracht van de wolken, maar probeer de vormen in je beeld te zien, de elementen in je landschap, en rangschik die op de best mogelijke manier.</a:t>
            </a:r>
          </a:p>
          <a:p>
            <a:r>
              <a:rPr lang="nl-NL" sz="1200" b="0" i="0" kern="1200" dirty="0">
                <a:solidFill>
                  <a:schemeClr val="tx1"/>
                </a:solidFill>
                <a:effectLst/>
                <a:latin typeface="+mn-lt"/>
                <a:ea typeface="+mn-ea"/>
                <a:cs typeface="+mn-cs"/>
              </a:rPr>
              <a:t>Ik weet dat dit moeilijk is. Je moet dit oefenen. Kijk daarom ook eens terug naar je eigen foto’s van het afgelopen jaar. De emotionele betrokkenheid van die foto’s is inmiddels afgezwakt, zodat je deze foto’s op een objectieve manier kunt bekijken. Probeer dan te zien welke grondvorm er op toegepast kan worden. Zo leer je het gebruik van compositieregels en compositieleer het beste.</a:t>
            </a:r>
          </a:p>
          <a:p>
            <a:endParaRPr lang="nl-NL" dirty="0"/>
          </a:p>
        </p:txBody>
      </p:sp>
      <p:sp>
        <p:nvSpPr>
          <p:cNvPr id="4" name="Tijdelijke aanduiding voor dianummer 3"/>
          <p:cNvSpPr>
            <a:spLocks noGrp="1"/>
          </p:cNvSpPr>
          <p:nvPr>
            <p:ph type="sldNum" sz="quarter" idx="5"/>
          </p:nvPr>
        </p:nvSpPr>
        <p:spPr/>
        <p:txBody>
          <a:bodyPr/>
          <a:lstStyle/>
          <a:p>
            <a:fld id="{19A6A280-4479-C942-B007-3B51E51D0D1C}" type="slidenum">
              <a:rPr lang="nl-NL" smtClean="0"/>
              <a:t>19</a:t>
            </a:fld>
            <a:endParaRPr lang="nl-NL"/>
          </a:p>
        </p:txBody>
      </p:sp>
    </p:spTree>
    <p:extLst>
      <p:ext uri="{BB962C8B-B14F-4D97-AF65-F5344CB8AC3E}">
        <p14:creationId xmlns:p14="http://schemas.microsoft.com/office/powerpoint/2010/main" val="292069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Hoe gebruik ik compositieregels en compositieleer in de praktijk?</a:t>
            </a:r>
          </a:p>
          <a:p>
            <a:r>
              <a:rPr lang="nl-NL" sz="1200" b="0" i="0" kern="1200" dirty="0">
                <a:solidFill>
                  <a:schemeClr val="tx1"/>
                </a:solidFill>
                <a:effectLst/>
                <a:latin typeface="+mn-lt"/>
                <a:ea typeface="+mn-ea"/>
                <a:cs typeface="+mn-cs"/>
              </a:rPr>
              <a:t>Al deze compositie grondvormen zijn leuk, maar hoe gebruik ik compositieregels en compositieleer in de praktijk?</a:t>
            </a:r>
          </a:p>
          <a:p>
            <a:r>
              <a:rPr lang="nl-NL" sz="1200" b="0" i="0" kern="1200" dirty="0">
                <a:solidFill>
                  <a:schemeClr val="tx1"/>
                </a:solidFill>
                <a:effectLst/>
                <a:latin typeface="+mn-lt"/>
                <a:ea typeface="+mn-ea"/>
                <a:cs typeface="+mn-cs"/>
              </a:rPr>
              <a:t>Als je goed oplet, zie je dat deze negen basisvormen vrijwel alle soorten beeldopbouw omvatten. Dit betekent waarschijnlijk dat op elke foto die je gemaakt hebt een van deze basisvormen zal passen.</a:t>
            </a:r>
          </a:p>
          <a:p>
            <a:r>
              <a:rPr lang="nl-NL" sz="1200" b="0" i="0" kern="1200" dirty="0">
                <a:solidFill>
                  <a:schemeClr val="tx1"/>
                </a:solidFill>
                <a:effectLst/>
                <a:latin typeface="+mn-lt"/>
                <a:ea typeface="+mn-ea"/>
                <a:cs typeface="+mn-cs"/>
              </a:rPr>
              <a:t>In mijn ogen is het ook niet belangrijk of je foto volgens een van deze basisvormen is opgebouwd. Ik vind het wel belangrijk dat je de juiste, of meest geschikte basisvorm voor je onderwerp kiest.</a:t>
            </a:r>
          </a:p>
          <a:p>
            <a:r>
              <a:rPr lang="nl-NL" sz="1200" b="0" i="0" kern="1200" dirty="0">
                <a:solidFill>
                  <a:schemeClr val="tx1"/>
                </a:solidFill>
                <a:effectLst/>
                <a:latin typeface="+mn-lt"/>
                <a:ea typeface="+mn-ea"/>
                <a:cs typeface="+mn-cs"/>
              </a:rPr>
              <a:t>Ik wil je adviseren om niet dwangmatig een van de welbekende regels uit de compositie toe te passen op de foto. Ook het dwangmatig breken van deze regels moet je voorkomen. Probeer eerder de elementen die je fotografeert volgens een van deze negen grondvormen in je foto te verdelen.</a:t>
            </a:r>
          </a:p>
          <a:p>
            <a:r>
              <a:rPr lang="nl-NL" dirty="0" err="1"/>
              <a:t>Jeanneke</a:t>
            </a:r>
            <a:r>
              <a:rPr lang="nl-NL" dirty="0"/>
              <a:t> en Tonny in de Warande, Helmond, tijdens een </a:t>
            </a:r>
            <a:r>
              <a:rPr lang="nl-NL" dirty="0" err="1"/>
              <a:t>loveshoot</a:t>
            </a:r>
            <a:r>
              <a:rPr lang="nl-NL" dirty="0"/>
              <a:t>.</a:t>
            </a:r>
            <a:br>
              <a:rPr lang="nl-NL" dirty="0"/>
            </a:br>
            <a:r>
              <a:rPr lang="nl-NL" dirty="0"/>
              <a:t>Welke compositie grondvorm past hier </a:t>
            </a:r>
            <a:r>
              <a:rPr lang="nl-NL" dirty="0" err="1"/>
              <a:t>op?</a:t>
            </a:r>
            <a:r>
              <a:rPr lang="nl-NL" sz="1200" b="0" i="0" kern="1200" dirty="0" err="1">
                <a:solidFill>
                  <a:schemeClr val="tx1"/>
                </a:solidFill>
                <a:effectLst/>
                <a:latin typeface="+mn-lt"/>
                <a:ea typeface="+mn-ea"/>
                <a:cs typeface="+mn-cs"/>
              </a:rPr>
              <a:t>Koppel</a:t>
            </a:r>
            <a:r>
              <a:rPr lang="nl-NL" sz="1200" b="0" i="0" kern="1200" dirty="0">
                <a:solidFill>
                  <a:schemeClr val="tx1"/>
                </a:solidFill>
                <a:effectLst/>
                <a:latin typeface="+mn-lt"/>
                <a:ea typeface="+mn-ea"/>
                <a:cs typeface="+mn-cs"/>
              </a:rPr>
              <a:t> je emoties los</a:t>
            </a:r>
          </a:p>
          <a:p>
            <a:r>
              <a:rPr lang="nl-NL" sz="1200" b="0" i="0" kern="1200" dirty="0">
                <a:solidFill>
                  <a:schemeClr val="tx1"/>
                </a:solidFill>
                <a:effectLst/>
                <a:latin typeface="+mn-lt"/>
                <a:ea typeface="+mn-ea"/>
                <a:cs typeface="+mn-cs"/>
              </a:rPr>
              <a:t>Over het algemeen zijn we emotioneel betrokken bij wat we fotograferen. Zeker wanneer het een bijzonder onderwerp is, of de setting heel indrukwekkend is. Dat kan de omgeving zijn, het moment, de kleuren, of het onderwerp zelf. We zijn emotioneel betrokken, wat ons objectieve oordeel kan beïnvloeden.</a:t>
            </a:r>
          </a:p>
          <a:p>
            <a:r>
              <a:rPr lang="nl-NL" sz="1200" b="0" i="0" kern="1200" dirty="0">
                <a:solidFill>
                  <a:schemeClr val="tx1"/>
                </a:solidFill>
                <a:effectLst/>
                <a:latin typeface="+mn-lt"/>
                <a:ea typeface="+mn-ea"/>
                <a:cs typeface="+mn-cs"/>
              </a:rPr>
              <a:t>Probeer afstand te scheppen met hetgeen je fotografeert. Je moet niet alleen naar je onderwerp kijken, maar je moet alle onderdelen van je beeld ook daadwerkelijk zien. Is er een mooie indrukwekkende zonsondergang? Let dan niet op de kleurenpracht van de wolken, maar probeer de vormen in je beeld te zien, de elementen in je landschap, en rangschik die op de best mogelijke manier.</a:t>
            </a:r>
          </a:p>
          <a:p>
            <a:r>
              <a:rPr lang="nl-NL" sz="1200" b="0" i="0" kern="1200" dirty="0">
                <a:solidFill>
                  <a:schemeClr val="tx1"/>
                </a:solidFill>
                <a:effectLst/>
                <a:latin typeface="+mn-lt"/>
                <a:ea typeface="+mn-ea"/>
                <a:cs typeface="+mn-cs"/>
              </a:rPr>
              <a:t>Ik weet dat dit moeilijk is. Je moet dit oefenen. Kijk daarom ook eens terug naar je eigen foto’s van het afgelopen jaar. De emotionele betrokkenheid van die foto’s is inmiddels afgezwakt, zodat je deze foto’s op een objectieve manier kunt bekijken. Probeer dan te zien welke grondvorm er op toegepast kan worden. Zo leer je het gebruik van compositieregels en compositieleer het beste.</a:t>
            </a:r>
          </a:p>
          <a:p>
            <a:endParaRPr lang="nl-NL" dirty="0"/>
          </a:p>
        </p:txBody>
      </p:sp>
      <p:sp>
        <p:nvSpPr>
          <p:cNvPr id="4" name="Tijdelijke aanduiding voor dianummer 3"/>
          <p:cNvSpPr>
            <a:spLocks noGrp="1"/>
          </p:cNvSpPr>
          <p:nvPr>
            <p:ph type="sldNum" sz="quarter" idx="5"/>
          </p:nvPr>
        </p:nvSpPr>
        <p:spPr/>
        <p:txBody>
          <a:bodyPr/>
          <a:lstStyle/>
          <a:p>
            <a:fld id="{19A6A280-4479-C942-B007-3B51E51D0D1C}" type="slidenum">
              <a:rPr lang="nl-NL" smtClean="0"/>
              <a:t>20</a:t>
            </a:fld>
            <a:endParaRPr lang="nl-NL"/>
          </a:p>
        </p:txBody>
      </p:sp>
    </p:spTree>
    <p:extLst>
      <p:ext uri="{BB962C8B-B14F-4D97-AF65-F5344CB8AC3E}">
        <p14:creationId xmlns:p14="http://schemas.microsoft.com/office/powerpoint/2010/main" val="293507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Hoe gebruik ik compositieregels en compositieleer in de praktijk?</a:t>
            </a:r>
          </a:p>
          <a:p>
            <a:r>
              <a:rPr lang="nl-NL" sz="1200" b="0" i="0" kern="1200" dirty="0">
                <a:solidFill>
                  <a:schemeClr val="tx1"/>
                </a:solidFill>
                <a:effectLst/>
                <a:latin typeface="+mn-lt"/>
                <a:ea typeface="+mn-ea"/>
                <a:cs typeface="+mn-cs"/>
              </a:rPr>
              <a:t>Al deze compositie grondvormen zijn leuk, maar hoe gebruik ik compositieregels en compositieleer in de praktijk?</a:t>
            </a:r>
          </a:p>
          <a:p>
            <a:r>
              <a:rPr lang="nl-NL" sz="1200" b="0" i="0" kern="1200" dirty="0">
                <a:solidFill>
                  <a:schemeClr val="tx1"/>
                </a:solidFill>
                <a:effectLst/>
                <a:latin typeface="+mn-lt"/>
                <a:ea typeface="+mn-ea"/>
                <a:cs typeface="+mn-cs"/>
              </a:rPr>
              <a:t>Als je goed oplet, zie je dat deze negen basisvormen vrijwel alle soorten beeldopbouw omvatten. Dit betekent waarschijnlijk dat op elke foto die je gemaakt hebt een van deze basisvormen zal passen.</a:t>
            </a:r>
          </a:p>
          <a:p>
            <a:r>
              <a:rPr lang="nl-NL" sz="1200" b="0" i="0" kern="1200" dirty="0">
                <a:solidFill>
                  <a:schemeClr val="tx1"/>
                </a:solidFill>
                <a:effectLst/>
                <a:latin typeface="+mn-lt"/>
                <a:ea typeface="+mn-ea"/>
                <a:cs typeface="+mn-cs"/>
              </a:rPr>
              <a:t>In mijn ogen is het ook niet belangrijk of je foto volgens een van deze basisvormen is opgebouwd. Ik vind het wel belangrijk dat je de juiste, of meest geschikte basisvorm voor je onderwerp kiest.</a:t>
            </a:r>
          </a:p>
          <a:p>
            <a:r>
              <a:rPr lang="nl-NL" sz="1200" b="0" i="0" kern="1200" dirty="0">
                <a:solidFill>
                  <a:schemeClr val="tx1"/>
                </a:solidFill>
                <a:effectLst/>
                <a:latin typeface="+mn-lt"/>
                <a:ea typeface="+mn-ea"/>
                <a:cs typeface="+mn-cs"/>
              </a:rPr>
              <a:t>Ik wil je adviseren om niet dwangmatig een van de welbekende regels uit de compositie toe te passen op de foto. Ook het dwangmatig breken van deze regels moet je voorkomen. Probeer eerder de elementen die je fotografeert volgens een van deze negen grondvormen in je foto te verdelen.</a:t>
            </a:r>
          </a:p>
          <a:p>
            <a:r>
              <a:rPr lang="nl-NL" dirty="0" err="1"/>
              <a:t>Jeanneke</a:t>
            </a:r>
            <a:r>
              <a:rPr lang="nl-NL" dirty="0"/>
              <a:t> en Tonny in de Warande, Helmond, tijdens een </a:t>
            </a:r>
            <a:r>
              <a:rPr lang="nl-NL" dirty="0" err="1"/>
              <a:t>loveshoot</a:t>
            </a:r>
            <a:r>
              <a:rPr lang="nl-NL" dirty="0"/>
              <a:t>.</a:t>
            </a:r>
            <a:br>
              <a:rPr lang="nl-NL" dirty="0"/>
            </a:br>
            <a:r>
              <a:rPr lang="nl-NL" dirty="0"/>
              <a:t>Welke compositie grondvorm past hier </a:t>
            </a:r>
            <a:r>
              <a:rPr lang="nl-NL" dirty="0" err="1"/>
              <a:t>op?</a:t>
            </a:r>
            <a:r>
              <a:rPr lang="nl-NL" sz="1200" b="0" i="0" kern="1200" dirty="0" err="1">
                <a:solidFill>
                  <a:schemeClr val="tx1"/>
                </a:solidFill>
                <a:effectLst/>
                <a:latin typeface="+mn-lt"/>
                <a:ea typeface="+mn-ea"/>
                <a:cs typeface="+mn-cs"/>
              </a:rPr>
              <a:t>Koppel</a:t>
            </a:r>
            <a:r>
              <a:rPr lang="nl-NL" sz="1200" b="0" i="0" kern="1200" dirty="0">
                <a:solidFill>
                  <a:schemeClr val="tx1"/>
                </a:solidFill>
                <a:effectLst/>
                <a:latin typeface="+mn-lt"/>
                <a:ea typeface="+mn-ea"/>
                <a:cs typeface="+mn-cs"/>
              </a:rPr>
              <a:t> je emoties los</a:t>
            </a:r>
          </a:p>
          <a:p>
            <a:r>
              <a:rPr lang="nl-NL" sz="1200" b="0" i="0" kern="1200" dirty="0">
                <a:solidFill>
                  <a:schemeClr val="tx1"/>
                </a:solidFill>
                <a:effectLst/>
                <a:latin typeface="+mn-lt"/>
                <a:ea typeface="+mn-ea"/>
                <a:cs typeface="+mn-cs"/>
              </a:rPr>
              <a:t>Over het algemeen zijn we emotioneel betrokken bij wat we fotograferen. Zeker wanneer het een bijzonder onderwerp is, of de setting heel indrukwekkend is. Dat kan de omgeving zijn, het moment, de kleuren, of het onderwerp zelf. We zijn emotioneel betrokken, wat ons objectieve oordeel kan beïnvloeden.</a:t>
            </a:r>
          </a:p>
          <a:p>
            <a:r>
              <a:rPr lang="nl-NL" sz="1200" b="0" i="0" kern="1200" dirty="0">
                <a:solidFill>
                  <a:schemeClr val="tx1"/>
                </a:solidFill>
                <a:effectLst/>
                <a:latin typeface="+mn-lt"/>
                <a:ea typeface="+mn-ea"/>
                <a:cs typeface="+mn-cs"/>
              </a:rPr>
              <a:t>Probeer afstand te scheppen met hetgeen je fotografeert. Je moet niet alleen naar je onderwerp kijken, maar je moet alle onderdelen van je beeld ook daadwerkelijk zien. Is er een mooie indrukwekkende zonsondergang? Let dan niet op de kleurenpracht van de wolken, maar probeer de vormen in je beeld te zien, de elementen in je landschap, en rangschik die op de best mogelijke manier.</a:t>
            </a:r>
          </a:p>
          <a:p>
            <a:r>
              <a:rPr lang="nl-NL" sz="1200" b="0" i="0" kern="1200" dirty="0">
                <a:solidFill>
                  <a:schemeClr val="tx1"/>
                </a:solidFill>
                <a:effectLst/>
                <a:latin typeface="+mn-lt"/>
                <a:ea typeface="+mn-ea"/>
                <a:cs typeface="+mn-cs"/>
              </a:rPr>
              <a:t>Ik weet dat dit moeilijk is. Je moet dit oefenen. Kijk daarom ook eens terug naar je eigen foto’s van het afgelopen jaar. De emotionele betrokkenheid van die foto’s is inmiddels afgezwakt, zodat je deze foto’s op een objectieve manier kunt bekijken. Probeer dan te zien welke grondvorm er op toegepast kan worden. Zo leer je het gebruik van compositieregels en compositieleer het beste.</a:t>
            </a:r>
          </a:p>
          <a:p>
            <a:endParaRPr lang="nl-NL" dirty="0"/>
          </a:p>
        </p:txBody>
      </p:sp>
      <p:sp>
        <p:nvSpPr>
          <p:cNvPr id="4" name="Tijdelijke aanduiding voor dianummer 3"/>
          <p:cNvSpPr>
            <a:spLocks noGrp="1"/>
          </p:cNvSpPr>
          <p:nvPr>
            <p:ph type="sldNum" sz="quarter" idx="5"/>
          </p:nvPr>
        </p:nvSpPr>
        <p:spPr/>
        <p:txBody>
          <a:bodyPr/>
          <a:lstStyle/>
          <a:p>
            <a:fld id="{19A6A280-4479-C942-B007-3B51E51D0D1C}" type="slidenum">
              <a:rPr lang="nl-NL" smtClean="0"/>
              <a:t>21</a:t>
            </a:fld>
            <a:endParaRPr lang="nl-NL"/>
          </a:p>
        </p:txBody>
      </p:sp>
    </p:spTree>
    <p:extLst>
      <p:ext uri="{BB962C8B-B14F-4D97-AF65-F5344CB8AC3E}">
        <p14:creationId xmlns:p14="http://schemas.microsoft.com/office/powerpoint/2010/main" val="213899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Hoe gebruik ik compositieregels en compositieleer in de praktijk?</a:t>
            </a:r>
          </a:p>
          <a:p>
            <a:r>
              <a:rPr lang="nl-NL" sz="1200" b="0" i="0" kern="1200" dirty="0">
                <a:solidFill>
                  <a:schemeClr val="tx1"/>
                </a:solidFill>
                <a:effectLst/>
                <a:latin typeface="+mn-lt"/>
                <a:ea typeface="+mn-ea"/>
                <a:cs typeface="+mn-cs"/>
              </a:rPr>
              <a:t>Al deze compositie grondvormen zijn leuk, maar hoe gebruik ik compositieregels en compositieleer in de praktijk?</a:t>
            </a:r>
          </a:p>
          <a:p>
            <a:r>
              <a:rPr lang="nl-NL" sz="1200" b="0" i="0" kern="1200" dirty="0">
                <a:solidFill>
                  <a:schemeClr val="tx1"/>
                </a:solidFill>
                <a:effectLst/>
                <a:latin typeface="+mn-lt"/>
                <a:ea typeface="+mn-ea"/>
                <a:cs typeface="+mn-cs"/>
              </a:rPr>
              <a:t>Als je goed oplet, zie je dat deze negen basisvormen vrijwel alle soorten beeldopbouw omvatten. Dit betekent waarschijnlijk dat op elke foto die je gemaakt hebt een van deze basisvormen zal passen.</a:t>
            </a:r>
          </a:p>
          <a:p>
            <a:r>
              <a:rPr lang="nl-NL" sz="1200" b="0" i="0" kern="1200" dirty="0">
                <a:solidFill>
                  <a:schemeClr val="tx1"/>
                </a:solidFill>
                <a:effectLst/>
                <a:latin typeface="+mn-lt"/>
                <a:ea typeface="+mn-ea"/>
                <a:cs typeface="+mn-cs"/>
              </a:rPr>
              <a:t>In mijn ogen is het ook niet belangrijk of je foto volgens een van deze basisvormen is opgebouwd. Ik vind het wel belangrijk dat je de juiste, of meest geschikte basisvorm voor je onderwerp kiest.</a:t>
            </a:r>
          </a:p>
          <a:p>
            <a:r>
              <a:rPr lang="nl-NL" sz="1200" b="0" i="0" kern="1200" dirty="0">
                <a:solidFill>
                  <a:schemeClr val="tx1"/>
                </a:solidFill>
                <a:effectLst/>
                <a:latin typeface="+mn-lt"/>
                <a:ea typeface="+mn-ea"/>
                <a:cs typeface="+mn-cs"/>
              </a:rPr>
              <a:t>Ik wil je adviseren om niet dwangmatig een van de welbekende regels uit de compositie toe te passen op de foto. Ook het dwangmatig breken van deze regels moet je voorkomen. Probeer eerder de elementen die je fotografeert volgens een van deze negen grondvormen in je foto te verdelen.</a:t>
            </a:r>
          </a:p>
          <a:p>
            <a:r>
              <a:rPr lang="nl-NL" dirty="0" err="1"/>
              <a:t>Jeanneke</a:t>
            </a:r>
            <a:r>
              <a:rPr lang="nl-NL" dirty="0"/>
              <a:t> en Tonny in de Warande, Helmond, tijdens een </a:t>
            </a:r>
            <a:r>
              <a:rPr lang="nl-NL" dirty="0" err="1"/>
              <a:t>loveshoot</a:t>
            </a:r>
            <a:r>
              <a:rPr lang="nl-NL" dirty="0"/>
              <a:t>.</a:t>
            </a:r>
            <a:br>
              <a:rPr lang="nl-NL" dirty="0"/>
            </a:br>
            <a:r>
              <a:rPr lang="nl-NL" dirty="0"/>
              <a:t>Welke compositie grondvorm past hier </a:t>
            </a:r>
            <a:r>
              <a:rPr lang="nl-NL" dirty="0" err="1"/>
              <a:t>op?</a:t>
            </a:r>
            <a:r>
              <a:rPr lang="nl-NL" sz="1200" b="0" i="0" kern="1200" dirty="0" err="1">
                <a:solidFill>
                  <a:schemeClr val="tx1"/>
                </a:solidFill>
                <a:effectLst/>
                <a:latin typeface="+mn-lt"/>
                <a:ea typeface="+mn-ea"/>
                <a:cs typeface="+mn-cs"/>
              </a:rPr>
              <a:t>Koppel</a:t>
            </a:r>
            <a:r>
              <a:rPr lang="nl-NL" sz="1200" b="0" i="0" kern="1200" dirty="0">
                <a:solidFill>
                  <a:schemeClr val="tx1"/>
                </a:solidFill>
                <a:effectLst/>
                <a:latin typeface="+mn-lt"/>
                <a:ea typeface="+mn-ea"/>
                <a:cs typeface="+mn-cs"/>
              </a:rPr>
              <a:t> je emoties los</a:t>
            </a:r>
          </a:p>
          <a:p>
            <a:r>
              <a:rPr lang="nl-NL" sz="1200" b="0" i="0" kern="1200" dirty="0">
                <a:solidFill>
                  <a:schemeClr val="tx1"/>
                </a:solidFill>
                <a:effectLst/>
                <a:latin typeface="+mn-lt"/>
                <a:ea typeface="+mn-ea"/>
                <a:cs typeface="+mn-cs"/>
              </a:rPr>
              <a:t>Over het algemeen zijn we emotioneel betrokken bij wat we fotograferen. Zeker wanneer het een bijzonder onderwerp is, of de setting heel indrukwekkend is. Dat kan de omgeving zijn, het moment, de kleuren, of het onderwerp zelf. We zijn emotioneel betrokken, wat ons objectieve oordeel kan beïnvloeden.</a:t>
            </a:r>
          </a:p>
          <a:p>
            <a:r>
              <a:rPr lang="nl-NL" sz="1200" b="0" i="0" kern="1200" dirty="0">
                <a:solidFill>
                  <a:schemeClr val="tx1"/>
                </a:solidFill>
                <a:effectLst/>
                <a:latin typeface="+mn-lt"/>
                <a:ea typeface="+mn-ea"/>
                <a:cs typeface="+mn-cs"/>
              </a:rPr>
              <a:t>Probeer afstand te scheppen met hetgeen je fotografeert. Je moet niet alleen naar je onderwerp kijken, maar je moet alle onderdelen van je beeld ook daadwerkelijk zien. Is er een mooie indrukwekkende zonsondergang? Let dan niet op de kleurenpracht van de wolken, maar probeer de vormen in je beeld te zien, de elementen in je landschap, en rangschik die op de best mogelijke manier.</a:t>
            </a:r>
          </a:p>
          <a:p>
            <a:r>
              <a:rPr lang="nl-NL" sz="1200" b="0" i="0" kern="1200" dirty="0">
                <a:solidFill>
                  <a:schemeClr val="tx1"/>
                </a:solidFill>
                <a:effectLst/>
                <a:latin typeface="+mn-lt"/>
                <a:ea typeface="+mn-ea"/>
                <a:cs typeface="+mn-cs"/>
              </a:rPr>
              <a:t>Ik weet dat dit moeilijk is. Je moet dit oefenen. Kijk daarom ook eens terug naar je eigen foto’s van het afgelopen jaar. De emotionele betrokkenheid van die foto’s is inmiddels afgezwakt, zodat je deze foto’s op een objectieve manier kunt bekijken. Probeer dan te zien welke grondvorm er op toegepast kan worden. Zo leer je het gebruik van compositieregels en compositieleer het beste.</a:t>
            </a:r>
          </a:p>
          <a:p>
            <a:endParaRPr lang="nl-NL" dirty="0"/>
          </a:p>
        </p:txBody>
      </p:sp>
      <p:sp>
        <p:nvSpPr>
          <p:cNvPr id="4" name="Tijdelijke aanduiding voor dianummer 3"/>
          <p:cNvSpPr>
            <a:spLocks noGrp="1"/>
          </p:cNvSpPr>
          <p:nvPr>
            <p:ph type="sldNum" sz="quarter" idx="5"/>
          </p:nvPr>
        </p:nvSpPr>
        <p:spPr/>
        <p:txBody>
          <a:bodyPr/>
          <a:lstStyle/>
          <a:p>
            <a:fld id="{19A6A280-4479-C942-B007-3B51E51D0D1C}" type="slidenum">
              <a:rPr lang="nl-NL" smtClean="0"/>
              <a:t>22</a:t>
            </a:fld>
            <a:endParaRPr lang="nl-NL"/>
          </a:p>
        </p:txBody>
      </p:sp>
    </p:spTree>
    <p:extLst>
      <p:ext uri="{BB962C8B-B14F-4D97-AF65-F5344CB8AC3E}">
        <p14:creationId xmlns:p14="http://schemas.microsoft.com/office/powerpoint/2010/main" val="258974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Hoe gebruik ik compositieregels en compositieleer in de praktijk?</a:t>
            </a:r>
          </a:p>
          <a:p>
            <a:r>
              <a:rPr lang="nl-NL" sz="1200" b="0" i="0" kern="1200" dirty="0">
                <a:solidFill>
                  <a:schemeClr val="tx1"/>
                </a:solidFill>
                <a:effectLst/>
                <a:latin typeface="+mn-lt"/>
                <a:ea typeface="+mn-ea"/>
                <a:cs typeface="+mn-cs"/>
              </a:rPr>
              <a:t>Al deze compositie grondvormen zijn leuk, maar hoe gebruik ik compositieregels en compositieleer in de praktijk?</a:t>
            </a:r>
          </a:p>
          <a:p>
            <a:r>
              <a:rPr lang="nl-NL" sz="1200" b="0" i="0" kern="1200" dirty="0">
                <a:solidFill>
                  <a:schemeClr val="tx1"/>
                </a:solidFill>
                <a:effectLst/>
                <a:latin typeface="+mn-lt"/>
                <a:ea typeface="+mn-ea"/>
                <a:cs typeface="+mn-cs"/>
              </a:rPr>
              <a:t>Als je goed oplet, zie je dat deze negen basisvormen vrijwel alle soorten beeldopbouw omvatten. Dit betekent waarschijnlijk dat op elke foto die je gemaakt hebt een van deze basisvormen zal passen.</a:t>
            </a:r>
          </a:p>
          <a:p>
            <a:r>
              <a:rPr lang="nl-NL" sz="1200" b="0" i="0" kern="1200" dirty="0">
                <a:solidFill>
                  <a:schemeClr val="tx1"/>
                </a:solidFill>
                <a:effectLst/>
                <a:latin typeface="+mn-lt"/>
                <a:ea typeface="+mn-ea"/>
                <a:cs typeface="+mn-cs"/>
              </a:rPr>
              <a:t>In mijn ogen is het ook niet belangrijk of je foto volgens een van deze basisvormen is opgebouwd. Ik vind het wel belangrijk dat je de juiste, of meest geschikte basisvorm voor je onderwerp kiest.</a:t>
            </a:r>
          </a:p>
          <a:p>
            <a:r>
              <a:rPr lang="nl-NL" sz="1200" b="0" i="0" kern="1200" dirty="0">
                <a:solidFill>
                  <a:schemeClr val="tx1"/>
                </a:solidFill>
                <a:effectLst/>
                <a:latin typeface="+mn-lt"/>
                <a:ea typeface="+mn-ea"/>
                <a:cs typeface="+mn-cs"/>
              </a:rPr>
              <a:t>Ik wil je adviseren om niet dwangmatig een van de welbekende regels uit de compositie toe te passen op de foto. Ook het dwangmatig breken van deze regels moet je voorkomen. Probeer eerder de elementen die je fotografeert volgens een van deze negen grondvormen in je foto te verdelen.</a:t>
            </a:r>
          </a:p>
          <a:p>
            <a:r>
              <a:rPr lang="nl-NL" dirty="0" err="1"/>
              <a:t>Jeanneke</a:t>
            </a:r>
            <a:r>
              <a:rPr lang="nl-NL" dirty="0"/>
              <a:t> en Tonny in de Warande, Helmond, tijdens een </a:t>
            </a:r>
            <a:r>
              <a:rPr lang="nl-NL" dirty="0" err="1"/>
              <a:t>loveshoot</a:t>
            </a:r>
            <a:r>
              <a:rPr lang="nl-NL" dirty="0"/>
              <a:t>.</a:t>
            </a:r>
            <a:br>
              <a:rPr lang="nl-NL" dirty="0"/>
            </a:br>
            <a:r>
              <a:rPr lang="nl-NL" dirty="0"/>
              <a:t>Welke compositie grondvorm past hier </a:t>
            </a:r>
            <a:r>
              <a:rPr lang="nl-NL" dirty="0" err="1"/>
              <a:t>op?</a:t>
            </a:r>
            <a:r>
              <a:rPr lang="nl-NL" sz="1200" b="0" i="0" kern="1200" dirty="0" err="1">
                <a:solidFill>
                  <a:schemeClr val="tx1"/>
                </a:solidFill>
                <a:effectLst/>
                <a:latin typeface="+mn-lt"/>
                <a:ea typeface="+mn-ea"/>
                <a:cs typeface="+mn-cs"/>
              </a:rPr>
              <a:t>Koppel</a:t>
            </a:r>
            <a:r>
              <a:rPr lang="nl-NL" sz="1200" b="0" i="0" kern="1200" dirty="0">
                <a:solidFill>
                  <a:schemeClr val="tx1"/>
                </a:solidFill>
                <a:effectLst/>
                <a:latin typeface="+mn-lt"/>
                <a:ea typeface="+mn-ea"/>
                <a:cs typeface="+mn-cs"/>
              </a:rPr>
              <a:t> je emoties los</a:t>
            </a:r>
          </a:p>
          <a:p>
            <a:r>
              <a:rPr lang="nl-NL" sz="1200" b="0" i="0" kern="1200" dirty="0">
                <a:solidFill>
                  <a:schemeClr val="tx1"/>
                </a:solidFill>
                <a:effectLst/>
                <a:latin typeface="+mn-lt"/>
                <a:ea typeface="+mn-ea"/>
                <a:cs typeface="+mn-cs"/>
              </a:rPr>
              <a:t>Over het algemeen zijn we emotioneel betrokken bij wat we fotograferen. Zeker wanneer het een bijzonder onderwerp is, of de setting heel indrukwekkend is. Dat kan de omgeving zijn, het moment, de kleuren, of het onderwerp zelf. We zijn emotioneel betrokken, wat ons objectieve oordeel kan beïnvloeden.</a:t>
            </a:r>
          </a:p>
          <a:p>
            <a:r>
              <a:rPr lang="nl-NL" sz="1200" b="0" i="0" kern="1200" dirty="0">
                <a:solidFill>
                  <a:schemeClr val="tx1"/>
                </a:solidFill>
                <a:effectLst/>
                <a:latin typeface="+mn-lt"/>
                <a:ea typeface="+mn-ea"/>
                <a:cs typeface="+mn-cs"/>
              </a:rPr>
              <a:t>Probeer afstand te scheppen met hetgeen je fotografeert. Je moet niet alleen naar je onderwerp kijken, maar je moet alle onderdelen van je beeld ook daadwerkelijk zien. Is er een mooie indrukwekkende zonsondergang? Let dan niet op de kleurenpracht van de wolken, maar probeer de vormen in je beeld te zien, de elementen in je landschap, en rangschik die op de best mogelijke manier.</a:t>
            </a:r>
          </a:p>
          <a:p>
            <a:r>
              <a:rPr lang="nl-NL" sz="1200" b="0" i="0" kern="1200" dirty="0">
                <a:solidFill>
                  <a:schemeClr val="tx1"/>
                </a:solidFill>
                <a:effectLst/>
                <a:latin typeface="+mn-lt"/>
                <a:ea typeface="+mn-ea"/>
                <a:cs typeface="+mn-cs"/>
              </a:rPr>
              <a:t>Ik weet dat dit moeilijk is. Je moet dit oefenen. Kijk daarom ook eens terug naar je eigen foto’s van het afgelopen jaar. De emotionele betrokkenheid van die foto’s is inmiddels afgezwakt, zodat je deze foto’s op een objectieve manier kunt bekijken. Probeer dan te zien welke grondvorm er op toegepast kan worden. Zo leer je het gebruik van compositieregels en compositieleer het beste.</a:t>
            </a:r>
          </a:p>
          <a:p>
            <a:endParaRPr lang="nl-NL" dirty="0"/>
          </a:p>
        </p:txBody>
      </p:sp>
      <p:sp>
        <p:nvSpPr>
          <p:cNvPr id="4" name="Tijdelijke aanduiding voor dianummer 3"/>
          <p:cNvSpPr>
            <a:spLocks noGrp="1"/>
          </p:cNvSpPr>
          <p:nvPr>
            <p:ph type="sldNum" sz="quarter" idx="5"/>
          </p:nvPr>
        </p:nvSpPr>
        <p:spPr/>
        <p:txBody>
          <a:bodyPr/>
          <a:lstStyle/>
          <a:p>
            <a:fld id="{19A6A280-4479-C942-B007-3B51E51D0D1C}" type="slidenum">
              <a:rPr lang="nl-NL" smtClean="0"/>
              <a:t>23</a:t>
            </a:fld>
            <a:endParaRPr lang="nl-NL"/>
          </a:p>
        </p:txBody>
      </p:sp>
    </p:spTree>
    <p:extLst>
      <p:ext uri="{BB962C8B-B14F-4D97-AF65-F5344CB8AC3E}">
        <p14:creationId xmlns:p14="http://schemas.microsoft.com/office/powerpoint/2010/main" val="135623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E418359-30E1-B24E-8431-66B4CB477ABE}" type="datetimeFigureOut">
              <a:rPr lang="nl-NL" smtClean="0"/>
              <a:t>13-09-2021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114844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E418359-30E1-B24E-8431-66B4CB477ABE}" type="datetimeFigureOut">
              <a:rPr lang="nl-NL" smtClean="0"/>
              <a:t>13-09-2021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1742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E418359-30E1-B24E-8431-66B4CB477ABE}" type="datetimeFigureOut">
              <a:rPr lang="nl-NL" smtClean="0"/>
              <a:t>13-09-2021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31061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E418359-30E1-B24E-8431-66B4CB477ABE}" type="datetimeFigureOut">
              <a:rPr lang="nl-NL" smtClean="0"/>
              <a:t>13-09-2021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355030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E418359-30E1-B24E-8431-66B4CB477ABE}" type="datetimeFigureOut">
              <a:rPr lang="nl-NL" smtClean="0"/>
              <a:t>13-09-2021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331922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418359-30E1-B24E-8431-66B4CB477ABE}" type="datetimeFigureOut">
              <a:rPr lang="nl-NL" smtClean="0"/>
              <a:t>13-09-2021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63478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E418359-30E1-B24E-8431-66B4CB477ABE}" type="datetimeFigureOut">
              <a:rPr lang="nl-NL" smtClean="0"/>
              <a:t>13-09-2021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58349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E418359-30E1-B24E-8431-66B4CB477ABE}" type="datetimeFigureOut">
              <a:rPr lang="nl-NL" smtClean="0"/>
              <a:t>13-09-2021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74818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18359-30E1-B24E-8431-66B4CB477ABE}" type="datetimeFigureOut">
              <a:rPr lang="nl-NL" smtClean="0"/>
              <a:t>13-09-2021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193416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E418359-30E1-B24E-8431-66B4CB477ABE}" type="datetimeFigureOut">
              <a:rPr lang="nl-NL" smtClean="0"/>
              <a:t>13-09-2021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228882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E418359-30E1-B24E-8431-66B4CB477ABE}" type="datetimeFigureOut">
              <a:rPr lang="nl-NL" smtClean="0"/>
              <a:t>13-09-2021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1ECB809-96BB-2049-AD96-4A102B28B244}" type="slidenum">
              <a:rPr lang="nl-NL" smtClean="0"/>
              <a:t>‹nr.›</a:t>
            </a:fld>
            <a:endParaRPr lang="nl-NL"/>
          </a:p>
        </p:txBody>
      </p:sp>
    </p:spTree>
    <p:extLst>
      <p:ext uri="{BB962C8B-B14F-4D97-AF65-F5344CB8AC3E}">
        <p14:creationId xmlns:p14="http://schemas.microsoft.com/office/powerpoint/2010/main" val="266912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18359-30E1-B24E-8431-66B4CB477ABE}" type="datetimeFigureOut">
              <a:rPr lang="nl-NL" smtClean="0"/>
              <a:t>13-09-2021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CB809-96BB-2049-AD96-4A102B28B244}" type="slidenum">
              <a:rPr lang="nl-NL" smtClean="0"/>
              <a:t>‹nr.›</a:t>
            </a:fld>
            <a:endParaRPr lang="nl-NL"/>
          </a:p>
        </p:txBody>
      </p:sp>
    </p:spTree>
    <p:extLst>
      <p:ext uri="{BB962C8B-B14F-4D97-AF65-F5344CB8AC3E}">
        <p14:creationId xmlns:p14="http://schemas.microsoft.com/office/powerpoint/2010/main" val="52934490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ZHoM-nw_hf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holasgooddenphotography.co.uk/london-blog/negative-space-in-photograph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www.youtube.com/watch?v=oA5Mh80oEo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thepicture.fotobonddigitaal.nl/?type=gallery&amp;gallery_id=46&amp;album_id=14" TargetMode="External"/><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inthepicture.fotobonddigitaal.nl/?type=gallery&amp;gallery_id=47&amp;album_id=1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hotolemur.com/blog/35-composition-tips-for-taking-stunning-landscape-photo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207481257" TargetMode="External"/><Relationship Id="rId2" Type="http://schemas.openxmlformats.org/officeDocument/2006/relationships/hyperlink" Target="https://www.youtube.com/watch?v=tnbw5cWZ82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Smiling_smiley_yellow_simple.sv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17YOp6j7i6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FCEC8-586A-794E-A50B-39C34CC20A84}"/>
              </a:ext>
            </a:extLst>
          </p:cNvPr>
          <p:cNvSpPr>
            <a:spLocks noGrp="1"/>
          </p:cNvSpPr>
          <p:nvPr>
            <p:ph type="ctrTitle"/>
          </p:nvPr>
        </p:nvSpPr>
        <p:spPr/>
        <p:txBody>
          <a:bodyPr/>
          <a:lstStyle/>
          <a:p>
            <a:r>
              <a:rPr lang="nl-NL" dirty="0"/>
              <a:t>Compositie</a:t>
            </a:r>
          </a:p>
        </p:txBody>
      </p:sp>
      <p:sp>
        <p:nvSpPr>
          <p:cNvPr id="3" name="Ondertitel 2">
            <a:extLst>
              <a:ext uri="{FF2B5EF4-FFF2-40B4-BE49-F238E27FC236}">
                <a16:creationId xmlns:a16="http://schemas.microsoft.com/office/drawing/2014/main" id="{1F567697-9705-4749-A642-6BEE72FC4669}"/>
              </a:ext>
            </a:extLst>
          </p:cNvPr>
          <p:cNvSpPr>
            <a:spLocks noGrp="1"/>
          </p:cNvSpPr>
          <p:nvPr>
            <p:ph type="subTitle" idx="1"/>
          </p:nvPr>
        </p:nvSpPr>
        <p:spPr/>
        <p:txBody>
          <a:bodyPr/>
          <a:lstStyle/>
          <a:p>
            <a:r>
              <a:rPr lang="nl-NL" dirty="0"/>
              <a:t>John Roeleven - Henk Post</a:t>
            </a:r>
            <a:br>
              <a:rPr lang="nl-NL" dirty="0"/>
            </a:br>
            <a:r>
              <a:rPr lang="nl-NL" dirty="0"/>
              <a:t>13 september 2021</a:t>
            </a:r>
          </a:p>
        </p:txBody>
      </p:sp>
      <p:sp>
        <p:nvSpPr>
          <p:cNvPr id="6" name="Wolkvormige toelichting 5">
            <a:extLst>
              <a:ext uri="{FF2B5EF4-FFF2-40B4-BE49-F238E27FC236}">
                <a16:creationId xmlns:a16="http://schemas.microsoft.com/office/drawing/2014/main" id="{5709BF30-AF10-BB45-8223-6E9980BF78F1}"/>
              </a:ext>
            </a:extLst>
          </p:cNvPr>
          <p:cNvSpPr/>
          <p:nvPr/>
        </p:nvSpPr>
        <p:spPr>
          <a:xfrm>
            <a:off x="8872155" y="4907756"/>
            <a:ext cx="3052118" cy="1655762"/>
          </a:xfrm>
          <a:prstGeom prst="cloudCallout">
            <a:avLst>
              <a:gd name="adj1" fmla="val -67609"/>
              <a:gd name="adj2" fmla="val -67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a:t>“Mooi voorbeeld van een centrale compositie trouwens.”</a:t>
            </a:r>
          </a:p>
        </p:txBody>
      </p:sp>
    </p:spTree>
    <p:extLst>
      <p:ext uri="{BB962C8B-B14F-4D97-AF65-F5344CB8AC3E}">
        <p14:creationId xmlns:p14="http://schemas.microsoft.com/office/powerpoint/2010/main" val="47435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67646" y="322"/>
            <a:ext cx="10515600" cy="1325563"/>
          </a:xfrm>
        </p:spPr>
        <p:txBody>
          <a:bodyPr/>
          <a:lstStyle/>
          <a:p>
            <a:r>
              <a:rPr lang="nl-NL" dirty="0"/>
              <a:t>L-compositie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01658" y="5340285"/>
            <a:ext cx="11519554" cy="1477328"/>
          </a:xfrm>
          <a:prstGeom prst="rect">
            <a:avLst/>
          </a:prstGeom>
          <a:noFill/>
        </p:spPr>
        <p:txBody>
          <a:bodyPr wrap="square" rtlCol="0">
            <a:spAutoFit/>
          </a:bodyPr>
          <a:lstStyle/>
          <a:p>
            <a:r>
              <a:rPr lang="nl-NL" dirty="0"/>
              <a:t>Door zowel een verticale als horizontale beeld-as uit het midden te plaatsen ontstaat een L-compositie. De aandacht komt op de beeld-assen te liggen, met als centrale aandachtspunt het kruispunt. De beeld-assen worden over het algemeen in een evenwichtige verhouding geplaatst, die wederom overeenkomt met de Gulden Snede. Voor een L-compositie is het niet noodzakelijk dat de lijnen lopen zoals in de schets, maar deze kunnen ook gespiegeld in het beeld geplaatst worden, zoals in de voorbeeldfoto van de boom.</a:t>
            </a:r>
          </a:p>
        </p:txBody>
      </p:sp>
      <p:pic>
        <p:nvPicPr>
          <p:cNvPr id="4098" name="Picture 2" descr="compositieleer; een L-compositie">
            <a:extLst>
              <a:ext uri="{FF2B5EF4-FFF2-40B4-BE49-F238E27FC236}">
                <a16:creationId xmlns:a16="http://schemas.microsoft.com/office/drawing/2014/main" id="{2C4D2170-6455-1647-A0E3-DA3187968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16" y="2139950"/>
            <a:ext cx="34417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e gebruik ik compositieregels en compositieleer - de L-compositie, een van de negen basisvormen">
            <a:extLst>
              <a:ext uri="{FF2B5EF4-FFF2-40B4-BE49-F238E27FC236}">
                <a16:creationId xmlns:a16="http://schemas.microsoft.com/office/drawing/2014/main" id="{D5D454FB-42FD-F14E-B817-580F4440D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532" y="1251409"/>
            <a:ext cx="5921552" cy="39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9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11085" y="0"/>
            <a:ext cx="10515600" cy="1325563"/>
          </a:xfrm>
        </p:spPr>
        <p:txBody>
          <a:bodyPr/>
          <a:lstStyle/>
          <a:p>
            <a:r>
              <a:rPr lang="nl-NL" dirty="0"/>
              <a:t>Geometrische 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11085" y="5340285"/>
            <a:ext cx="11519553" cy="1200329"/>
          </a:xfrm>
          <a:prstGeom prst="rect">
            <a:avLst/>
          </a:prstGeom>
          <a:noFill/>
        </p:spPr>
        <p:txBody>
          <a:bodyPr wrap="square" rtlCol="0">
            <a:spAutoFit/>
          </a:bodyPr>
          <a:lstStyle/>
          <a:p>
            <a:r>
              <a:rPr lang="nl-NL" dirty="0"/>
              <a:t>Wanneer er geen belangrijke beeld-assen aanwezig zijn, is er geen duidelijk aandachtspunt. De beeld-assen die er zijn, kunnen met beeldvlakken samenvallen, en er is een meetkundig karakter aan het beeld. </a:t>
            </a:r>
            <a:br>
              <a:rPr lang="nl-NL" dirty="0"/>
            </a:br>
            <a:r>
              <a:rPr lang="nl-NL" dirty="0"/>
              <a:t>Een geometrische compositie kan gezien worden als een vlakverdeling zonder direct aandachtspunt. Een geometrische vorm gebruik ik vaak bij het fotograferen van trouwalbums, zoals in het voorbeeld.</a:t>
            </a:r>
          </a:p>
        </p:txBody>
      </p:sp>
      <p:pic>
        <p:nvPicPr>
          <p:cNvPr id="6146" name="Picture 2" descr="compositieleer; een geometrische compositie">
            <a:extLst>
              <a:ext uri="{FF2B5EF4-FFF2-40B4-BE49-F238E27FC236}">
                <a16:creationId xmlns:a16="http://schemas.microsoft.com/office/drawing/2014/main" id="{768C2380-0AF9-C14D-99CA-17A653A4C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37" y="2241550"/>
            <a:ext cx="31623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e gebruik ik compositieregels en compositieleer - geometrische compositie">
            <a:extLst>
              <a:ext uri="{FF2B5EF4-FFF2-40B4-BE49-F238E27FC236}">
                <a16:creationId xmlns:a16="http://schemas.microsoft.com/office/drawing/2014/main" id="{ACE86150-F746-9F46-979E-515D77040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174" y="1375896"/>
            <a:ext cx="4187890" cy="369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2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2889" y="0"/>
            <a:ext cx="10515600" cy="1325563"/>
          </a:xfrm>
        </p:spPr>
        <p:txBody>
          <a:bodyPr/>
          <a:lstStyle/>
          <a:p>
            <a:r>
              <a:rPr lang="nl-NL" dirty="0"/>
              <a:t>Diagonale 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32889" y="5142573"/>
            <a:ext cx="11526222" cy="1477328"/>
          </a:xfrm>
          <a:prstGeom prst="rect">
            <a:avLst/>
          </a:prstGeom>
          <a:noFill/>
        </p:spPr>
        <p:txBody>
          <a:bodyPr wrap="square" rtlCol="0">
            <a:spAutoFit/>
          </a:bodyPr>
          <a:lstStyle/>
          <a:p>
            <a:r>
              <a:rPr lang="nl-NL" dirty="0"/>
              <a:t>Door elementen in het beeld langs een diagonale lijn te plaatsen, wordt er een beeld-as gemaakt waar de aandacht naar toe gaat. De aandacht volgt de lijn door het beeld, waarbij een stijgende of dalende lijn onderscheiden kan worden</a:t>
            </a:r>
          </a:p>
          <a:p>
            <a:r>
              <a:rPr lang="nl-NL" dirty="0"/>
              <a:t>De diagonale compositie wekt een gevoel van beweging in het beeld op en wordt zo als dynamisch ervaren. De stijgende lijn loopt met onze kijkrichting mee. Hierdoor wordt het oog de foto ingeleid en voelt dit heel natuurlijk. De dalende lijn loopt in veel gevallen de foto uit. Met deze lijn is het oppassen dat de aandacht niet de foto uit loopt.</a:t>
            </a:r>
          </a:p>
        </p:txBody>
      </p:sp>
      <p:pic>
        <p:nvPicPr>
          <p:cNvPr id="7170" name="Picture 2" descr="compositieleer; een diagonale compositie">
            <a:extLst>
              <a:ext uri="{FF2B5EF4-FFF2-40B4-BE49-F238E27FC236}">
                <a16:creationId xmlns:a16="http://schemas.microsoft.com/office/drawing/2014/main" id="{95515D34-69CA-7748-8587-190DD4990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1" y="1327615"/>
            <a:ext cx="1880569" cy="24999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mpositieleer; een diagonale compositie">
            <a:extLst>
              <a:ext uri="{FF2B5EF4-FFF2-40B4-BE49-F238E27FC236}">
                <a16:creationId xmlns:a16="http://schemas.microsoft.com/office/drawing/2014/main" id="{1676E642-22BF-A848-9DA5-FAB7A3BED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992" y="1327616"/>
            <a:ext cx="1877819" cy="249991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e gebruik ik compositieregels en compositieleer - een stijgende diagonaal">
            <a:extLst>
              <a:ext uri="{FF2B5EF4-FFF2-40B4-BE49-F238E27FC236}">
                <a16:creationId xmlns:a16="http://schemas.microsoft.com/office/drawing/2014/main" id="{E2687CC7-97FB-1F4E-BEE2-9F8E72BC6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151" y="2506314"/>
            <a:ext cx="3582550" cy="238395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e gebruik ik compositieregels en compositieleer - diagonale compositie">
            <a:extLst>
              <a:ext uri="{FF2B5EF4-FFF2-40B4-BE49-F238E27FC236}">
                <a16:creationId xmlns:a16="http://schemas.microsoft.com/office/drawing/2014/main" id="{096FE19E-FEBC-A542-AA66-2C553042E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102" y="1864262"/>
            <a:ext cx="3784607" cy="302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4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7"/>
            <a:ext cx="10515600" cy="1325563"/>
          </a:xfrm>
        </p:spPr>
        <p:txBody>
          <a:bodyPr/>
          <a:lstStyle/>
          <a:p>
            <a:r>
              <a:rPr lang="nl-NL" dirty="0" err="1"/>
              <a:t>Driehoekscompositie</a:t>
            </a:r>
            <a:r>
              <a:rPr lang="nl-NL" dirty="0"/>
              <a:t> (</a:t>
            </a:r>
            <a:r>
              <a:rPr lang="nl-NL" dirty="0" err="1"/>
              <a:t>pyramide</a:t>
            </a:r>
            <a:r>
              <a:rPr lang="nl-NL" dirty="0"/>
              <a:t> 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31510" y="5216715"/>
            <a:ext cx="11528981" cy="1477328"/>
          </a:xfrm>
          <a:prstGeom prst="rect">
            <a:avLst/>
          </a:prstGeom>
          <a:noFill/>
        </p:spPr>
        <p:txBody>
          <a:bodyPr wrap="square" rtlCol="0">
            <a:spAutoFit/>
          </a:bodyPr>
          <a:lstStyle/>
          <a:p>
            <a:r>
              <a:rPr lang="nl-NL" dirty="0"/>
              <a:t>De </a:t>
            </a:r>
            <a:r>
              <a:rPr lang="nl-NL" dirty="0" err="1"/>
              <a:t>driehoekscompositie</a:t>
            </a:r>
            <a:r>
              <a:rPr lang="nl-NL" dirty="0"/>
              <a:t> heeft een centrale, verticale beeld-as waar de elementen in </a:t>
            </a:r>
            <a:r>
              <a:rPr lang="nl-NL" dirty="0" err="1"/>
              <a:t>driehoeksvorm</a:t>
            </a:r>
            <a:r>
              <a:rPr lang="nl-NL" dirty="0"/>
              <a:t> gerangschikt zijn. De driehoek kan eventueel ook op z’n kop staan.</a:t>
            </a:r>
          </a:p>
          <a:p>
            <a:r>
              <a:rPr lang="nl-NL" dirty="0"/>
              <a:t>We onderscheiden hierin een statische en een dynamische variant. De objecten zijn bij de statische vorm symmetrisch rond de beeld-as gerangschikt. Bij de dynamische variant is die verdeling niet symmetrisch, waardoor de driehoek een driedimensionaal effect geeft.</a:t>
            </a:r>
          </a:p>
        </p:txBody>
      </p:sp>
      <p:pic>
        <p:nvPicPr>
          <p:cNvPr id="9218" name="Picture 2" descr="compositieleer; een piramide compositie">
            <a:extLst>
              <a:ext uri="{FF2B5EF4-FFF2-40B4-BE49-F238E27FC236}">
                <a16:creationId xmlns:a16="http://schemas.microsoft.com/office/drawing/2014/main" id="{127B7263-22A7-474D-8FC1-ED794CE19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11" y="2050458"/>
            <a:ext cx="1873577" cy="24981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mpositieleer; een driehoekscompositie">
            <a:extLst>
              <a:ext uri="{FF2B5EF4-FFF2-40B4-BE49-F238E27FC236}">
                <a16:creationId xmlns:a16="http://schemas.microsoft.com/office/drawing/2014/main" id="{0E6C2A07-1E02-E64D-BF22-CDC8DB592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066" y="2062299"/>
            <a:ext cx="1873576" cy="24862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e gebruik ik compositieregels en compositieleer - stabiele driehoek compositie">
            <a:extLst>
              <a:ext uri="{FF2B5EF4-FFF2-40B4-BE49-F238E27FC236}">
                <a16:creationId xmlns:a16="http://schemas.microsoft.com/office/drawing/2014/main" id="{7F32BD1D-E5FB-484F-87F0-85C6347CB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599" y="1576545"/>
            <a:ext cx="2744456" cy="343056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oe gebruik ik compositieregels en compositieleer - dynamische driehoek compositie">
            <a:extLst>
              <a:ext uri="{FF2B5EF4-FFF2-40B4-BE49-F238E27FC236}">
                <a16:creationId xmlns:a16="http://schemas.microsoft.com/office/drawing/2014/main" id="{966A340B-5BAC-F249-B557-9ED910BD1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653" y="1752262"/>
            <a:ext cx="4650337" cy="309449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FEF1B9A-EF86-A14F-8A8A-4BBFDD4152ED}"/>
              </a:ext>
            </a:extLst>
          </p:cNvPr>
          <p:cNvSpPr txBox="1"/>
          <p:nvPr/>
        </p:nvSpPr>
        <p:spPr>
          <a:xfrm>
            <a:off x="581914" y="4701035"/>
            <a:ext cx="1129773" cy="261610"/>
          </a:xfrm>
          <a:prstGeom prst="rect">
            <a:avLst/>
          </a:prstGeom>
          <a:noFill/>
        </p:spPr>
        <p:txBody>
          <a:bodyPr wrap="square" rtlCol="0">
            <a:spAutoFit/>
          </a:bodyPr>
          <a:lstStyle/>
          <a:p>
            <a:pPr algn="ctr"/>
            <a:r>
              <a:rPr lang="nl-NL" sz="1100" dirty="0"/>
              <a:t>Statische variant</a:t>
            </a:r>
          </a:p>
        </p:txBody>
      </p:sp>
      <p:sp>
        <p:nvSpPr>
          <p:cNvPr id="11" name="Tekstvak 10">
            <a:extLst>
              <a:ext uri="{FF2B5EF4-FFF2-40B4-BE49-F238E27FC236}">
                <a16:creationId xmlns:a16="http://schemas.microsoft.com/office/drawing/2014/main" id="{A8810DAB-F599-7C42-8B59-9C579A0E4EF6}"/>
              </a:ext>
            </a:extLst>
          </p:cNvPr>
          <p:cNvSpPr txBox="1"/>
          <p:nvPr/>
        </p:nvSpPr>
        <p:spPr>
          <a:xfrm>
            <a:off x="5507080" y="4695754"/>
            <a:ext cx="1384148" cy="261610"/>
          </a:xfrm>
          <a:prstGeom prst="rect">
            <a:avLst/>
          </a:prstGeom>
          <a:noFill/>
        </p:spPr>
        <p:txBody>
          <a:bodyPr wrap="square" rtlCol="0">
            <a:spAutoFit/>
          </a:bodyPr>
          <a:lstStyle/>
          <a:p>
            <a:pPr algn="ctr"/>
            <a:r>
              <a:rPr lang="nl-NL" sz="1100" dirty="0"/>
              <a:t>Dynamische variant</a:t>
            </a:r>
          </a:p>
        </p:txBody>
      </p:sp>
    </p:spTree>
    <p:extLst>
      <p:ext uri="{BB962C8B-B14F-4D97-AF65-F5344CB8AC3E}">
        <p14:creationId xmlns:p14="http://schemas.microsoft.com/office/powerpoint/2010/main" val="196120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7"/>
            <a:ext cx="10515600" cy="1325563"/>
          </a:xfrm>
        </p:spPr>
        <p:txBody>
          <a:bodyPr/>
          <a:lstStyle/>
          <a:p>
            <a:r>
              <a:rPr lang="nl-NL" dirty="0"/>
              <a:t>Bewegingscompositie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31510" y="5340285"/>
            <a:ext cx="11528981" cy="923330"/>
          </a:xfrm>
          <a:prstGeom prst="rect">
            <a:avLst/>
          </a:prstGeom>
          <a:noFill/>
        </p:spPr>
        <p:txBody>
          <a:bodyPr wrap="square" rtlCol="0">
            <a:spAutoFit/>
          </a:bodyPr>
          <a:lstStyle/>
          <a:p>
            <a:r>
              <a:rPr lang="nl-NL" dirty="0"/>
              <a:t>Met de bewegingscompositie wordt de illusie gewekt dat er door de lijnen in het beeld een beweging ontstaat. In werkelijkheid is er echter geen enkele beweging in het beeld. Je blik dwaalt door het hele beeld, en wordt niet op een bepaald punt geleid.</a:t>
            </a:r>
          </a:p>
        </p:txBody>
      </p:sp>
      <p:pic>
        <p:nvPicPr>
          <p:cNvPr id="11266" name="Picture 2" descr="compositieleer; de bewegingscompositie">
            <a:extLst>
              <a:ext uri="{FF2B5EF4-FFF2-40B4-BE49-F238E27FC236}">
                <a16:creationId xmlns:a16="http://schemas.microsoft.com/office/drawing/2014/main" id="{9267F8CE-85B0-C840-ADDF-6E651E19A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349" y="1819962"/>
            <a:ext cx="3517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oe gebruik ik compositieregels en compositieleer - beweginscompositie">
            <a:extLst>
              <a:ext uri="{FF2B5EF4-FFF2-40B4-BE49-F238E27FC236}">
                <a16:creationId xmlns:a16="http://schemas.microsoft.com/office/drawing/2014/main" id="{2765D757-CEAE-9441-ADA9-33615E07B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598" y="1150070"/>
            <a:ext cx="5964052" cy="39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0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7"/>
            <a:ext cx="10515600" cy="1325563"/>
          </a:xfrm>
        </p:spPr>
        <p:txBody>
          <a:bodyPr/>
          <a:lstStyle/>
          <a:p>
            <a:r>
              <a:rPr lang="nl-NL" dirty="0"/>
              <a:t>Veldcompositie (</a:t>
            </a:r>
            <a:r>
              <a:rPr lang="nl-NL" dirty="0" err="1"/>
              <a:t>over-all</a:t>
            </a:r>
            <a:r>
              <a:rPr lang="nl-NL" dirty="0"/>
              <a:t> 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31510" y="5340285"/>
            <a:ext cx="11528981" cy="646331"/>
          </a:xfrm>
          <a:prstGeom prst="rect">
            <a:avLst/>
          </a:prstGeom>
          <a:noFill/>
        </p:spPr>
        <p:txBody>
          <a:bodyPr wrap="square" rtlCol="0">
            <a:spAutoFit/>
          </a:bodyPr>
          <a:lstStyle/>
          <a:p>
            <a:r>
              <a:rPr lang="nl-NL" dirty="0"/>
              <a:t>Door soortgelijke elementen in je beeld een willekeurige rangorde te geven, wordt de indruk van een oneindig patroon gewekt, dat voorbij de randen van het beeld doorlopen. In de veldcompositie is geen duidelijk aandachtspunt te vinden.</a:t>
            </a:r>
          </a:p>
        </p:txBody>
      </p:sp>
      <p:pic>
        <p:nvPicPr>
          <p:cNvPr id="12290" name="Picture 2" descr="compositieleer; een vlakcompositie">
            <a:extLst>
              <a:ext uri="{FF2B5EF4-FFF2-40B4-BE49-F238E27FC236}">
                <a16:creationId xmlns:a16="http://schemas.microsoft.com/office/drawing/2014/main" id="{03C784E6-673E-B344-B8FA-5A0CA44ED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1" y="1792944"/>
            <a:ext cx="377190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e gebruik ik compositieregels en compositieleer - een over-all of vlakcompositie">
            <a:extLst>
              <a:ext uri="{FF2B5EF4-FFF2-40B4-BE49-F238E27FC236}">
                <a16:creationId xmlns:a16="http://schemas.microsoft.com/office/drawing/2014/main" id="{FD01E8EF-2AEC-CE45-B31F-A724F1CF9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322" y="1213701"/>
            <a:ext cx="5996966" cy="399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2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A9D58-586E-1F4E-9DE5-D3294B8F5AC7}"/>
              </a:ext>
            </a:extLst>
          </p:cNvPr>
          <p:cNvSpPr>
            <a:spLocks noGrp="1"/>
          </p:cNvSpPr>
          <p:nvPr>
            <p:ph type="title"/>
          </p:nvPr>
        </p:nvSpPr>
        <p:spPr>
          <a:xfrm>
            <a:off x="413994" y="0"/>
            <a:ext cx="10515600" cy="1325563"/>
          </a:xfrm>
        </p:spPr>
        <p:txBody>
          <a:bodyPr/>
          <a:lstStyle/>
          <a:p>
            <a:r>
              <a:rPr lang="nl-NL" dirty="0"/>
              <a:t>Filmpje</a:t>
            </a:r>
          </a:p>
        </p:txBody>
      </p:sp>
      <p:sp>
        <p:nvSpPr>
          <p:cNvPr id="3" name="Tijdelijke aanduiding voor inhoud 2">
            <a:extLst>
              <a:ext uri="{FF2B5EF4-FFF2-40B4-BE49-F238E27FC236}">
                <a16:creationId xmlns:a16="http://schemas.microsoft.com/office/drawing/2014/main" id="{4A15AACC-E78F-034C-91FF-1270DF5106FB}"/>
              </a:ext>
            </a:extLst>
          </p:cNvPr>
          <p:cNvSpPr>
            <a:spLocks noGrp="1"/>
          </p:cNvSpPr>
          <p:nvPr>
            <p:ph idx="1"/>
          </p:nvPr>
        </p:nvSpPr>
        <p:spPr/>
        <p:txBody>
          <a:bodyPr>
            <a:normAutofit/>
          </a:bodyPr>
          <a:lstStyle/>
          <a:p>
            <a:r>
              <a:rPr lang="nl-NL" dirty="0" err="1">
                <a:solidFill>
                  <a:schemeClr val="accent4"/>
                </a:solidFill>
              </a:rPr>
              <a:t>https</a:t>
            </a:r>
            <a:r>
              <a:rPr lang="nl-NL" dirty="0">
                <a:solidFill>
                  <a:schemeClr val="accent4"/>
                </a:solidFill>
              </a:rPr>
              <a:t>://</a:t>
            </a:r>
            <a:r>
              <a:rPr lang="nl-NL" dirty="0" err="1">
                <a:solidFill>
                  <a:schemeClr val="accent4"/>
                </a:solidFill>
              </a:rPr>
              <a:t>www.youtube.com</a:t>
            </a:r>
            <a:r>
              <a:rPr lang="nl-NL" dirty="0">
                <a:solidFill>
                  <a:schemeClr val="accent4"/>
                </a:solidFill>
              </a:rPr>
              <a:t>/</a:t>
            </a:r>
            <a:r>
              <a:rPr lang="nl-NL" dirty="0" err="1">
                <a:solidFill>
                  <a:schemeClr val="accent4"/>
                </a:solidFill>
              </a:rPr>
              <a:t>watch?v</a:t>
            </a:r>
            <a:r>
              <a:rPr lang="nl-NL" dirty="0">
                <a:solidFill>
                  <a:schemeClr val="accent4"/>
                </a:solidFill>
              </a:rPr>
              <a:t>=3JdtyxhciNQ</a:t>
            </a:r>
          </a:p>
          <a:p>
            <a:pPr lvl="1"/>
            <a:r>
              <a:rPr lang="nl-NL" dirty="0"/>
              <a:t>Kunstbeschouwing - Compositie - Huygens Lyceum – Tekenen (9:54)</a:t>
            </a:r>
          </a:p>
        </p:txBody>
      </p:sp>
    </p:spTree>
    <p:extLst>
      <p:ext uri="{BB962C8B-B14F-4D97-AF65-F5344CB8AC3E}">
        <p14:creationId xmlns:p14="http://schemas.microsoft.com/office/powerpoint/2010/main" val="63979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5E3B6-BFCA-DC4F-8DB2-1120B777F6BB}"/>
              </a:ext>
            </a:extLst>
          </p:cNvPr>
          <p:cNvSpPr>
            <a:spLocks noGrp="1"/>
          </p:cNvSpPr>
          <p:nvPr>
            <p:ph type="title"/>
          </p:nvPr>
        </p:nvSpPr>
        <p:spPr>
          <a:xfrm>
            <a:off x="463288" y="18255"/>
            <a:ext cx="10515600" cy="1325563"/>
          </a:xfrm>
        </p:spPr>
        <p:txBody>
          <a:bodyPr>
            <a:normAutofit/>
          </a:bodyPr>
          <a:lstStyle/>
          <a:p>
            <a:r>
              <a:rPr lang="nl-NL" dirty="0"/>
              <a:t>Compositie; waar denken we nog meer aan?</a:t>
            </a:r>
          </a:p>
        </p:txBody>
      </p:sp>
      <p:sp>
        <p:nvSpPr>
          <p:cNvPr id="3" name="Tijdelijke aanduiding voor inhoud 2">
            <a:extLst>
              <a:ext uri="{FF2B5EF4-FFF2-40B4-BE49-F238E27FC236}">
                <a16:creationId xmlns:a16="http://schemas.microsoft.com/office/drawing/2014/main" id="{71D5E371-B80D-1A4E-A1A4-6F6A2B649F0A}"/>
              </a:ext>
            </a:extLst>
          </p:cNvPr>
          <p:cNvSpPr>
            <a:spLocks noGrp="1"/>
          </p:cNvSpPr>
          <p:nvPr>
            <p:ph idx="1"/>
          </p:nvPr>
        </p:nvSpPr>
        <p:spPr>
          <a:xfrm>
            <a:off x="838200" y="1380773"/>
            <a:ext cx="10515600" cy="4351338"/>
          </a:xfrm>
        </p:spPr>
        <p:txBody>
          <a:bodyPr numCol="2">
            <a:normAutofit fontScale="92500" lnSpcReduction="10000"/>
          </a:bodyPr>
          <a:lstStyle/>
          <a:p>
            <a:pPr marL="0" indent="0">
              <a:buNone/>
            </a:pPr>
            <a:r>
              <a:rPr lang="nl-NL" dirty="0"/>
              <a:t>“Vroeger” dachten we dat ”mooie” beelden wiskundig te onderbouwen waren:</a:t>
            </a:r>
          </a:p>
          <a:p>
            <a:r>
              <a:rPr lang="nl-NL" dirty="0"/>
              <a:t>Gulden snede</a:t>
            </a:r>
          </a:p>
          <a:p>
            <a:r>
              <a:rPr lang="nl-NL" dirty="0"/>
              <a:t>Regel van derden</a:t>
            </a:r>
          </a:p>
          <a:p>
            <a:r>
              <a:rPr lang="nl-NL" dirty="0"/>
              <a:t>Fibonacci spiraal</a:t>
            </a:r>
          </a:p>
          <a:p>
            <a:r>
              <a:rPr lang="nl-NL" dirty="0"/>
              <a:t>barok methode</a:t>
            </a:r>
          </a:p>
          <a:p>
            <a:pPr marL="0" indent="0">
              <a:buNone/>
            </a:pPr>
            <a:r>
              <a:rPr lang="nl-NL" dirty="0"/>
              <a:t>Nu kijken we ook meer naar:</a:t>
            </a:r>
          </a:p>
          <a:p>
            <a:r>
              <a:rPr lang="nl-NL" dirty="0"/>
              <a:t>diagonaal methode</a:t>
            </a:r>
          </a:p>
          <a:p>
            <a:r>
              <a:rPr lang="nl-NL" dirty="0"/>
              <a:t>Invoerende lijnen</a:t>
            </a:r>
          </a:p>
          <a:p>
            <a:r>
              <a:rPr lang="nl-NL" dirty="0"/>
              <a:t>Negatieve ruimte</a:t>
            </a:r>
          </a:p>
          <a:p>
            <a:r>
              <a:rPr lang="nl-NL" dirty="0"/>
              <a:t>Aandacht op je onderwerp</a:t>
            </a:r>
          </a:p>
          <a:p>
            <a:r>
              <a:rPr lang="nl-NL" dirty="0"/>
              <a:t>Licht op de goeie plek</a:t>
            </a:r>
          </a:p>
          <a:p>
            <a:r>
              <a:rPr lang="nl-NL" dirty="0"/>
              <a:t>Symmetrie</a:t>
            </a:r>
          </a:p>
          <a:p>
            <a:r>
              <a:rPr lang="nl-NL" dirty="0"/>
              <a:t>Let op je lijnen en voorgrond</a:t>
            </a:r>
          </a:p>
          <a:p>
            <a:r>
              <a:rPr lang="nl-NL" dirty="0"/>
              <a:t>Let op je horizon</a:t>
            </a:r>
          </a:p>
          <a:p>
            <a:r>
              <a:rPr lang="nl-NL" dirty="0"/>
              <a:t>Herhalingen</a:t>
            </a:r>
          </a:p>
          <a:p>
            <a:r>
              <a:rPr lang="nl-NL" dirty="0" err="1"/>
              <a:t>Croppen</a:t>
            </a:r>
            <a:endParaRPr lang="nl-NL" dirty="0"/>
          </a:p>
          <a:p>
            <a:r>
              <a:rPr lang="nl-NL" dirty="0"/>
              <a:t>Kijkrichting</a:t>
            </a:r>
          </a:p>
          <a:p>
            <a:r>
              <a:rPr lang="nl-NL" sz="1200" dirty="0"/>
              <a:t>…..</a:t>
            </a:r>
          </a:p>
        </p:txBody>
      </p:sp>
      <p:sp>
        <p:nvSpPr>
          <p:cNvPr id="4" name="Ovaal 3">
            <a:extLst>
              <a:ext uri="{FF2B5EF4-FFF2-40B4-BE49-F238E27FC236}">
                <a16:creationId xmlns:a16="http://schemas.microsoft.com/office/drawing/2014/main" id="{D912C340-DA2A-C04C-87E8-6FF7F44D20C1}"/>
              </a:ext>
            </a:extLst>
          </p:cNvPr>
          <p:cNvSpPr/>
          <p:nvPr/>
        </p:nvSpPr>
        <p:spPr>
          <a:xfrm>
            <a:off x="1505603" y="5732111"/>
            <a:ext cx="9180794" cy="94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Eerst maar eens een filmpje met een aantal van deze elementen</a:t>
            </a:r>
          </a:p>
        </p:txBody>
      </p:sp>
    </p:spTree>
    <p:extLst>
      <p:ext uri="{BB962C8B-B14F-4D97-AF65-F5344CB8AC3E}">
        <p14:creationId xmlns:p14="http://schemas.microsoft.com/office/powerpoint/2010/main" val="283043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A9D58-586E-1F4E-9DE5-D3294B8F5AC7}"/>
              </a:ext>
            </a:extLst>
          </p:cNvPr>
          <p:cNvSpPr>
            <a:spLocks noGrp="1"/>
          </p:cNvSpPr>
          <p:nvPr>
            <p:ph type="title"/>
          </p:nvPr>
        </p:nvSpPr>
        <p:spPr>
          <a:xfrm>
            <a:off x="413994" y="0"/>
            <a:ext cx="10515600" cy="1325563"/>
          </a:xfrm>
        </p:spPr>
        <p:txBody>
          <a:bodyPr/>
          <a:lstStyle/>
          <a:p>
            <a:r>
              <a:rPr lang="nl-NL" dirty="0"/>
              <a:t>Filmpjes</a:t>
            </a:r>
          </a:p>
        </p:txBody>
      </p:sp>
      <p:sp>
        <p:nvSpPr>
          <p:cNvPr id="3" name="Tijdelijke aanduiding voor inhoud 2">
            <a:extLst>
              <a:ext uri="{FF2B5EF4-FFF2-40B4-BE49-F238E27FC236}">
                <a16:creationId xmlns:a16="http://schemas.microsoft.com/office/drawing/2014/main" id="{4A15AACC-E78F-034C-91FF-1270DF5106FB}"/>
              </a:ext>
            </a:extLst>
          </p:cNvPr>
          <p:cNvSpPr>
            <a:spLocks noGrp="1"/>
          </p:cNvSpPr>
          <p:nvPr>
            <p:ph idx="1"/>
          </p:nvPr>
        </p:nvSpPr>
        <p:spPr/>
        <p:txBody>
          <a:bodyPr>
            <a:normAutofit/>
          </a:bodyPr>
          <a:lstStyle/>
          <a:p>
            <a:r>
              <a:rPr lang="nl-NL" dirty="0">
                <a:solidFill>
                  <a:schemeClr val="accent4"/>
                </a:solidFill>
                <a:hlinkClick r:id="rId2">
                  <a:extLst>
                    <a:ext uri="{A12FA001-AC4F-418D-AE19-62706E023703}">
                      <ahyp:hlinkClr xmlns:ahyp="http://schemas.microsoft.com/office/drawing/2018/hyperlinkcolor" val="tx"/>
                    </a:ext>
                  </a:extLst>
                </a:hlinkClick>
              </a:rPr>
              <a:t>https://www.youtube.com/watch?v=ZHoM-nw_hfE</a:t>
            </a:r>
            <a:endParaRPr lang="nl-NL" dirty="0">
              <a:solidFill>
                <a:schemeClr val="accent4"/>
              </a:solidFill>
            </a:endParaRPr>
          </a:p>
          <a:p>
            <a:pPr lvl="1"/>
            <a:r>
              <a:rPr lang="nl-NL" dirty="0"/>
              <a:t>De magie van kadering &amp; compositie - </a:t>
            </a:r>
            <a:r>
              <a:rPr lang="nl-NL" dirty="0" err="1"/>
              <a:t>Kamera</a:t>
            </a:r>
            <a:r>
              <a:rPr lang="nl-NL" dirty="0"/>
              <a:t> Express (4:13)</a:t>
            </a:r>
          </a:p>
        </p:txBody>
      </p:sp>
    </p:spTree>
    <p:extLst>
      <p:ext uri="{BB962C8B-B14F-4D97-AF65-F5344CB8AC3E}">
        <p14:creationId xmlns:p14="http://schemas.microsoft.com/office/powerpoint/2010/main" val="109683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8"/>
            <a:ext cx="10515600" cy="1192512"/>
          </a:xfrm>
        </p:spPr>
        <p:txBody>
          <a:bodyPr>
            <a:normAutofit/>
          </a:bodyPr>
          <a:lstStyle/>
          <a:p>
            <a:r>
              <a:rPr lang="nl-NL" dirty="0"/>
              <a:t>Negatieve ruimte  - 1 van de extra elementen</a:t>
            </a:r>
            <a:br>
              <a:rPr lang="nl-NL" dirty="0"/>
            </a:br>
            <a:r>
              <a:rPr lang="nl-NL" sz="2000" dirty="0"/>
              <a:t>(witte ruimte, lege ruimte)</a:t>
            </a:r>
            <a:endParaRPr lang="nl-NL" dirty="0"/>
          </a:p>
        </p:txBody>
      </p:sp>
      <p:sp>
        <p:nvSpPr>
          <p:cNvPr id="4" name="Tekstvak 3">
            <a:extLst>
              <a:ext uri="{FF2B5EF4-FFF2-40B4-BE49-F238E27FC236}">
                <a16:creationId xmlns:a16="http://schemas.microsoft.com/office/drawing/2014/main" id="{583F638C-CF83-B144-9896-C48ECCA3B07F}"/>
              </a:ext>
            </a:extLst>
          </p:cNvPr>
          <p:cNvSpPr txBox="1"/>
          <p:nvPr/>
        </p:nvSpPr>
        <p:spPr>
          <a:xfrm>
            <a:off x="331510" y="5340285"/>
            <a:ext cx="11528981" cy="1200329"/>
          </a:xfrm>
          <a:prstGeom prst="rect">
            <a:avLst/>
          </a:prstGeom>
          <a:noFill/>
        </p:spPr>
        <p:txBody>
          <a:bodyPr wrap="square" rtlCol="0">
            <a:spAutoFit/>
          </a:bodyPr>
          <a:lstStyle/>
          <a:p>
            <a:r>
              <a:rPr lang="nl-NL" dirty="0">
                <a:hlinkClick r:id="rId3"/>
              </a:rPr>
              <a:t>https://www.nicholasgooddenphotography.co.uk/london-blog/negative-space-in-photography</a:t>
            </a:r>
            <a:endParaRPr lang="nl-NL" dirty="0"/>
          </a:p>
          <a:p>
            <a:endParaRPr lang="nl-NL" dirty="0"/>
          </a:p>
          <a:p>
            <a:r>
              <a:rPr lang="nl-NL" dirty="0">
                <a:solidFill>
                  <a:schemeClr val="accent4"/>
                </a:solidFill>
                <a:hlinkClick r:id="rId4">
                  <a:extLst>
                    <a:ext uri="{A12FA001-AC4F-418D-AE19-62706E023703}">
                      <ahyp:hlinkClr xmlns:ahyp="http://schemas.microsoft.com/office/drawing/2018/hyperlinkcolor" val="tx"/>
                    </a:ext>
                  </a:extLst>
                </a:hlinkClick>
              </a:rPr>
              <a:t>https://www.youtube.com/watch?v=oA5Mh80oEow</a:t>
            </a:r>
            <a:endParaRPr lang="nl-NL" dirty="0">
              <a:solidFill>
                <a:schemeClr val="accent4"/>
              </a:solidFill>
            </a:endParaRPr>
          </a:p>
          <a:p>
            <a:pPr lvl="1"/>
            <a:r>
              <a:rPr lang="nl-NL" dirty="0"/>
              <a:t>Negatieve ruimte uitgelegd in het Engels (15:52)</a:t>
            </a:r>
          </a:p>
        </p:txBody>
      </p:sp>
      <p:pic>
        <p:nvPicPr>
          <p:cNvPr id="1026" name="Picture 2">
            <a:extLst>
              <a:ext uri="{FF2B5EF4-FFF2-40B4-BE49-F238E27FC236}">
                <a16:creationId xmlns:a16="http://schemas.microsoft.com/office/drawing/2014/main" id="{701CF871-14F3-9D4B-9278-DBBC326CD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36" y="1430612"/>
            <a:ext cx="4435208" cy="325078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F775819-55D0-5E4E-95CC-974613495BFD}"/>
              </a:ext>
            </a:extLst>
          </p:cNvPr>
          <p:cNvSpPr txBox="1"/>
          <p:nvPr/>
        </p:nvSpPr>
        <p:spPr>
          <a:xfrm>
            <a:off x="5412258" y="1430612"/>
            <a:ext cx="6364806" cy="3170099"/>
          </a:xfrm>
          <a:prstGeom prst="rect">
            <a:avLst/>
          </a:prstGeom>
          <a:noFill/>
        </p:spPr>
        <p:txBody>
          <a:bodyPr wrap="square" rtlCol="0">
            <a:spAutoFit/>
          </a:bodyPr>
          <a:lstStyle/>
          <a:p>
            <a:pPr marL="285750" indent="-285750">
              <a:buFont typeface="Arial" panose="020B0604020202020204" pitchFamily="34" charset="0"/>
              <a:buChar char="•"/>
            </a:pPr>
            <a:r>
              <a:rPr lang="nl-NL" sz="2000" dirty="0"/>
              <a:t>Positieve ruimte = je onderwerp</a:t>
            </a:r>
          </a:p>
          <a:p>
            <a:pPr marL="285750" indent="-285750">
              <a:buFont typeface="Arial" panose="020B0604020202020204" pitchFamily="34" charset="0"/>
              <a:buChar char="•"/>
            </a:pPr>
            <a:r>
              <a:rPr lang="nl-NL" sz="2000" dirty="0"/>
              <a:t>Negatieve ruimte = </a:t>
            </a:r>
          </a:p>
          <a:p>
            <a:pPr marL="742950" lvl="1" indent="-285750">
              <a:buFont typeface="Arial" panose="020B0604020202020204" pitchFamily="34" charset="0"/>
              <a:buChar char="•"/>
            </a:pPr>
            <a:r>
              <a:rPr lang="nl-NL" sz="2000" dirty="0"/>
              <a:t>oppervlak om je onderwerp</a:t>
            </a:r>
          </a:p>
          <a:p>
            <a:pPr marL="742950" lvl="1" indent="-285750">
              <a:buFont typeface="Arial" panose="020B0604020202020204" pitchFamily="34" charset="0"/>
              <a:buChar char="•"/>
            </a:pPr>
            <a:r>
              <a:rPr lang="nl-NL" sz="2000" dirty="0"/>
              <a:t>ademruimte voor ogen</a:t>
            </a:r>
          </a:p>
          <a:p>
            <a:pPr marL="742950" lvl="1" indent="-285750">
              <a:buFont typeface="Arial" panose="020B0604020202020204" pitchFamily="34" charset="0"/>
              <a:buChar char="•"/>
            </a:pPr>
            <a:r>
              <a:rPr lang="nl-NL" sz="2000" dirty="0"/>
              <a:t>Visuele pauze</a:t>
            </a:r>
          </a:p>
          <a:p>
            <a:pPr marL="742950" lvl="1" indent="-285750">
              <a:buFont typeface="Arial" panose="020B0604020202020204" pitchFamily="34" charset="0"/>
              <a:buChar char="•"/>
            </a:pPr>
            <a:r>
              <a:rPr lang="nl-NL" sz="2000" dirty="0"/>
              <a:t>Voegt mysterie toe</a:t>
            </a:r>
          </a:p>
          <a:p>
            <a:pPr marL="742950" lvl="1" indent="-285750">
              <a:buFont typeface="Arial" panose="020B0604020202020204" pitchFamily="34" charset="0"/>
              <a:buChar char="•"/>
            </a:pPr>
            <a:r>
              <a:rPr lang="nl-NL" sz="2000" dirty="0"/>
              <a:t>Beïnvloedt de emotie in de foto</a:t>
            </a:r>
          </a:p>
          <a:p>
            <a:pPr marL="285750" indent="-285750">
              <a:buFont typeface="Arial" panose="020B0604020202020204" pitchFamily="34" charset="0"/>
              <a:buChar char="•"/>
            </a:pPr>
            <a:r>
              <a:rPr lang="nl-NL" sz="2000" dirty="0"/>
              <a:t>Beide even belangrijk</a:t>
            </a:r>
          </a:p>
          <a:p>
            <a:pPr marL="285750" indent="-285750">
              <a:buFont typeface="Arial" panose="020B0604020202020204" pitchFamily="34" charset="0"/>
              <a:buChar char="•"/>
            </a:pPr>
            <a:r>
              <a:rPr lang="nl-NL" sz="2000" dirty="0"/>
              <a:t>Te weinig negatieve ruimte zorgt voor drukke, rommelige foto met teveel aandachtstrekkers</a:t>
            </a:r>
          </a:p>
        </p:txBody>
      </p:sp>
    </p:spTree>
    <p:extLst>
      <p:ext uri="{BB962C8B-B14F-4D97-AF65-F5344CB8AC3E}">
        <p14:creationId xmlns:p14="http://schemas.microsoft.com/office/powerpoint/2010/main" val="27476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868F9-FC14-2144-9FA6-086671DD7684}"/>
              </a:ext>
            </a:extLst>
          </p:cNvPr>
          <p:cNvSpPr>
            <a:spLocks noGrp="1"/>
          </p:cNvSpPr>
          <p:nvPr>
            <p:ph type="title"/>
          </p:nvPr>
        </p:nvSpPr>
        <p:spPr>
          <a:xfrm>
            <a:off x="451701" y="0"/>
            <a:ext cx="10515600" cy="1325563"/>
          </a:xfrm>
        </p:spPr>
        <p:txBody>
          <a:bodyPr/>
          <a:lstStyle/>
          <a:p>
            <a:r>
              <a:rPr lang="nl-NL" dirty="0"/>
              <a:t>Agenda</a:t>
            </a:r>
          </a:p>
        </p:txBody>
      </p:sp>
      <p:sp>
        <p:nvSpPr>
          <p:cNvPr id="3" name="Tijdelijke aanduiding voor inhoud 2">
            <a:extLst>
              <a:ext uri="{FF2B5EF4-FFF2-40B4-BE49-F238E27FC236}">
                <a16:creationId xmlns:a16="http://schemas.microsoft.com/office/drawing/2014/main" id="{82876B1F-05E7-EB46-94B8-B7FD0AE477D1}"/>
              </a:ext>
            </a:extLst>
          </p:cNvPr>
          <p:cNvSpPr>
            <a:spLocks noGrp="1"/>
          </p:cNvSpPr>
          <p:nvPr>
            <p:ph idx="1"/>
          </p:nvPr>
        </p:nvSpPr>
        <p:spPr/>
        <p:txBody>
          <a:bodyPr>
            <a:normAutofit fontScale="92500" lnSpcReduction="10000"/>
          </a:bodyPr>
          <a:lstStyle/>
          <a:p>
            <a:r>
              <a:rPr lang="nl-NL" dirty="0"/>
              <a:t>Inleiding</a:t>
            </a:r>
          </a:p>
          <a:p>
            <a:r>
              <a:rPr lang="nl-NL" dirty="0"/>
              <a:t>Waarom compositie?</a:t>
            </a:r>
          </a:p>
          <a:p>
            <a:r>
              <a:rPr lang="nl-NL" dirty="0"/>
              <a:t>Compositieregels - basisvormen van de compositieleer in de kunst</a:t>
            </a:r>
          </a:p>
          <a:p>
            <a:r>
              <a:rPr lang="nl-NL" dirty="0"/>
              <a:t>Wat is er nog meer?</a:t>
            </a:r>
          </a:p>
          <a:p>
            <a:pPr lvl="1"/>
            <a:r>
              <a:rPr lang="nl-NL" dirty="0"/>
              <a:t>Al die gedachten bij compositie</a:t>
            </a:r>
          </a:p>
          <a:p>
            <a:pPr lvl="1"/>
            <a:r>
              <a:rPr lang="nl-NL" dirty="0"/>
              <a:t>We staan stil bij “Negatieve ruimte”</a:t>
            </a:r>
          </a:p>
          <a:p>
            <a:r>
              <a:rPr lang="nl-NL" dirty="0"/>
              <a:t>Alles bij elkaar</a:t>
            </a:r>
          </a:p>
          <a:p>
            <a:r>
              <a:rPr lang="nl-NL" dirty="0"/>
              <a:t>Opdrachten</a:t>
            </a:r>
          </a:p>
          <a:p>
            <a:r>
              <a:rPr lang="nl-NL" dirty="0"/>
              <a:t>App</a:t>
            </a:r>
          </a:p>
          <a:p>
            <a:r>
              <a:rPr lang="nl-NL" dirty="0"/>
              <a:t>Vragen</a:t>
            </a:r>
          </a:p>
        </p:txBody>
      </p:sp>
    </p:spTree>
    <p:extLst>
      <p:ext uri="{BB962C8B-B14F-4D97-AF65-F5344CB8AC3E}">
        <p14:creationId xmlns:p14="http://schemas.microsoft.com/office/powerpoint/2010/main" val="189661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8"/>
            <a:ext cx="10515600" cy="1192512"/>
          </a:xfrm>
        </p:spPr>
        <p:txBody>
          <a:bodyPr>
            <a:normAutofit/>
          </a:bodyPr>
          <a:lstStyle/>
          <a:p>
            <a:r>
              <a:rPr lang="nl-NL" dirty="0"/>
              <a:t>Negatieve ruimte  - bij de fotobond</a:t>
            </a:r>
            <a:br>
              <a:rPr lang="nl-NL" dirty="0"/>
            </a:br>
            <a:r>
              <a:rPr lang="nl-NL" sz="2000" dirty="0"/>
              <a:t>(“Dank je Jan!”)</a:t>
            </a:r>
            <a:endParaRPr lang="nl-NL" dirty="0"/>
          </a:p>
        </p:txBody>
      </p:sp>
      <p:sp>
        <p:nvSpPr>
          <p:cNvPr id="4" name="Tekstvak 3">
            <a:extLst>
              <a:ext uri="{FF2B5EF4-FFF2-40B4-BE49-F238E27FC236}">
                <a16:creationId xmlns:a16="http://schemas.microsoft.com/office/drawing/2014/main" id="{583F638C-CF83-B144-9896-C48ECCA3B07F}"/>
              </a:ext>
            </a:extLst>
          </p:cNvPr>
          <p:cNvSpPr txBox="1"/>
          <p:nvPr/>
        </p:nvSpPr>
        <p:spPr>
          <a:xfrm>
            <a:off x="331510" y="5340285"/>
            <a:ext cx="11528981" cy="1200329"/>
          </a:xfrm>
          <a:prstGeom prst="rect">
            <a:avLst/>
          </a:prstGeom>
          <a:noFill/>
        </p:spPr>
        <p:txBody>
          <a:bodyPr wrap="square" rtlCol="0">
            <a:spAutoFit/>
          </a:bodyPr>
          <a:lstStyle/>
          <a:p>
            <a:r>
              <a:rPr lang="nl-NL" dirty="0"/>
              <a:t>Bij “ </a:t>
            </a:r>
            <a:r>
              <a:rPr lang="nl-NL" dirty="0" err="1"/>
              <a:t>InThePicture</a:t>
            </a:r>
            <a:r>
              <a:rPr lang="nl-NL" dirty="0"/>
              <a:t>” van de fotobond is het thema ook </a:t>
            </a:r>
            <a:r>
              <a:rPr lang="nl-NL" dirty="0" err="1"/>
              <a:t>langsgeweest</a:t>
            </a:r>
            <a:r>
              <a:rPr lang="nl-NL" dirty="0"/>
              <a:t>. </a:t>
            </a:r>
          </a:p>
          <a:p>
            <a:r>
              <a:rPr lang="nl-NL" dirty="0"/>
              <a:t>Volgens de curator voldoen niet alle foto’s even goed!!</a:t>
            </a:r>
          </a:p>
          <a:p>
            <a:r>
              <a:rPr lang="nl-NL" dirty="0">
                <a:hlinkClick r:id="rId3"/>
              </a:rPr>
              <a:t>https://inthepicture.fotobonddigitaal.nl/?type=gallery&amp;gallery_id=46&amp;album_id=14</a:t>
            </a:r>
            <a:endParaRPr lang="nl-NL" dirty="0">
              <a:hlinkClick r:id="rId4"/>
            </a:endParaRPr>
          </a:p>
          <a:p>
            <a:r>
              <a:rPr lang="nl-NL" dirty="0">
                <a:hlinkClick r:id="rId4"/>
              </a:rPr>
              <a:t>https://inthepicture.fotobonddigitaal.nl/?type=gallery&amp;gallery_id=47&amp;album_id=14</a:t>
            </a:r>
            <a:endParaRPr lang="nl-NL" dirty="0"/>
          </a:p>
        </p:txBody>
      </p:sp>
      <p:pic>
        <p:nvPicPr>
          <p:cNvPr id="2050" name="Picture 2">
            <a:extLst>
              <a:ext uri="{FF2B5EF4-FFF2-40B4-BE49-F238E27FC236}">
                <a16:creationId xmlns:a16="http://schemas.microsoft.com/office/drawing/2014/main" id="{C1F22BF2-9BC8-D04B-9003-F93B4B27C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31" y="1232900"/>
            <a:ext cx="3766446" cy="2507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6FA23E2-91EB-A949-BA6F-5A359714B8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9714" y="1232900"/>
            <a:ext cx="3548751" cy="25078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F3D3F8A-EF84-2D4F-8964-D36447C26F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6673" y="1912525"/>
            <a:ext cx="3766446" cy="250786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A6BA16BF-6ED1-2B40-B6FB-EB454CBE0BD0}"/>
              </a:ext>
            </a:extLst>
          </p:cNvPr>
          <p:cNvSpPr txBox="1"/>
          <p:nvPr/>
        </p:nvSpPr>
        <p:spPr>
          <a:xfrm>
            <a:off x="4260729" y="4741839"/>
            <a:ext cx="3766446" cy="276999"/>
          </a:xfrm>
          <a:prstGeom prst="rect">
            <a:avLst/>
          </a:prstGeom>
          <a:noFill/>
        </p:spPr>
        <p:txBody>
          <a:bodyPr wrap="square" rtlCol="0">
            <a:spAutoFit/>
          </a:bodyPr>
          <a:lstStyle/>
          <a:p>
            <a:pPr algn="ctr"/>
            <a:r>
              <a:rPr lang="nl-NL" sz="1200" dirty="0"/>
              <a:t>Marijke</a:t>
            </a:r>
          </a:p>
        </p:txBody>
      </p:sp>
      <p:sp>
        <p:nvSpPr>
          <p:cNvPr id="11" name="Tekstvak 10">
            <a:extLst>
              <a:ext uri="{FF2B5EF4-FFF2-40B4-BE49-F238E27FC236}">
                <a16:creationId xmlns:a16="http://schemas.microsoft.com/office/drawing/2014/main" id="{9E91E41F-3FCA-0D48-A0AF-FC739CFA57CC}"/>
              </a:ext>
            </a:extLst>
          </p:cNvPr>
          <p:cNvSpPr txBox="1"/>
          <p:nvPr/>
        </p:nvSpPr>
        <p:spPr>
          <a:xfrm>
            <a:off x="8179714" y="3986527"/>
            <a:ext cx="3766446" cy="276999"/>
          </a:xfrm>
          <a:prstGeom prst="rect">
            <a:avLst/>
          </a:prstGeom>
          <a:noFill/>
        </p:spPr>
        <p:txBody>
          <a:bodyPr wrap="square" rtlCol="0">
            <a:spAutoFit/>
          </a:bodyPr>
          <a:lstStyle/>
          <a:p>
            <a:pPr algn="ctr"/>
            <a:r>
              <a:rPr lang="nl-NL" sz="1200" dirty="0"/>
              <a:t>Jan</a:t>
            </a:r>
          </a:p>
        </p:txBody>
      </p:sp>
      <p:sp>
        <p:nvSpPr>
          <p:cNvPr id="12" name="Tekstvak 11">
            <a:extLst>
              <a:ext uri="{FF2B5EF4-FFF2-40B4-BE49-F238E27FC236}">
                <a16:creationId xmlns:a16="http://schemas.microsoft.com/office/drawing/2014/main" id="{91BA8480-FCBA-5840-923C-453B65476BEC}"/>
              </a:ext>
            </a:extLst>
          </p:cNvPr>
          <p:cNvSpPr txBox="1"/>
          <p:nvPr/>
        </p:nvSpPr>
        <p:spPr>
          <a:xfrm>
            <a:off x="333631" y="4000876"/>
            <a:ext cx="3766446" cy="276999"/>
          </a:xfrm>
          <a:prstGeom prst="rect">
            <a:avLst/>
          </a:prstGeom>
          <a:noFill/>
        </p:spPr>
        <p:txBody>
          <a:bodyPr wrap="square" rtlCol="0">
            <a:spAutoFit/>
          </a:bodyPr>
          <a:lstStyle/>
          <a:p>
            <a:pPr algn="ctr"/>
            <a:r>
              <a:rPr lang="nl-NL" sz="1200" dirty="0"/>
              <a:t>Cees</a:t>
            </a:r>
          </a:p>
        </p:txBody>
      </p:sp>
    </p:spTree>
    <p:extLst>
      <p:ext uri="{BB962C8B-B14F-4D97-AF65-F5344CB8AC3E}">
        <p14:creationId xmlns:p14="http://schemas.microsoft.com/office/powerpoint/2010/main" val="397873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8"/>
            <a:ext cx="10515600" cy="1192512"/>
          </a:xfrm>
        </p:spPr>
        <p:txBody>
          <a:bodyPr>
            <a:normAutofit/>
          </a:bodyPr>
          <a:lstStyle/>
          <a:p>
            <a:r>
              <a:rPr lang="nl-NL" dirty="0"/>
              <a:t>Alles bij elkaar</a:t>
            </a:r>
          </a:p>
        </p:txBody>
      </p:sp>
      <p:pic>
        <p:nvPicPr>
          <p:cNvPr id="4098" name="Picture 2">
            <a:extLst>
              <a:ext uri="{FF2B5EF4-FFF2-40B4-BE49-F238E27FC236}">
                <a16:creationId xmlns:a16="http://schemas.microsoft.com/office/drawing/2014/main" id="{C2EE74BA-F595-1145-A450-E08CF2ADE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95" y="1232900"/>
            <a:ext cx="4658002" cy="310755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8D3C8D3A-7A4F-FE43-B800-950BA5E55E00}"/>
              </a:ext>
            </a:extLst>
          </p:cNvPr>
          <p:cNvSpPr txBox="1"/>
          <p:nvPr/>
        </p:nvSpPr>
        <p:spPr>
          <a:xfrm>
            <a:off x="5412258" y="1232900"/>
            <a:ext cx="6364806" cy="4708981"/>
          </a:xfrm>
          <a:prstGeom prst="rect">
            <a:avLst/>
          </a:prstGeom>
          <a:noFill/>
        </p:spPr>
        <p:txBody>
          <a:bodyPr wrap="square" rtlCol="0">
            <a:spAutoFit/>
          </a:bodyPr>
          <a:lstStyle/>
          <a:p>
            <a:pPr marL="285750" indent="-285750">
              <a:buFont typeface="Arial" panose="020B0604020202020204" pitchFamily="34" charset="0"/>
              <a:buChar char="•"/>
            </a:pPr>
            <a:r>
              <a:rPr lang="nl-NL" sz="2000" dirty="0"/>
              <a:t>Er zijn ontzettend veel elementen die bijdragen aan </a:t>
            </a:r>
            <a:r>
              <a:rPr lang="nl-NL" sz="2000" dirty="0" err="1"/>
              <a:t>compostite</a:t>
            </a:r>
            <a:endParaRPr lang="nl-NL" sz="2000" dirty="0"/>
          </a:p>
          <a:p>
            <a:pPr marL="285750" indent="-285750">
              <a:buFont typeface="Arial" panose="020B0604020202020204" pitchFamily="34" charset="0"/>
              <a:buChar char="•"/>
            </a:pPr>
            <a:r>
              <a:rPr lang="nl-NL" sz="2000" dirty="0"/>
              <a:t>Op de website </a:t>
            </a:r>
            <a:r>
              <a:rPr lang="nl-NL" sz="2000" dirty="0">
                <a:hlinkClick r:id="rId4"/>
              </a:rPr>
              <a:t>https://photolemur.com/blog/35-composition-tips-for-taking-stunning-landscape-photos</a:t>
            </a:r>
            <a:r>
              <a:rPr lang="nl-NL" sz="2000" dirty="0"/>
              <a:t> staan maar liefst 35!!! van die compositie-elementen genoemd die bijdragen aan goede foto’s van landschappen</a:t>
            </a:r>
          </a:p>
          <a:p>
            <a:pPr marL="285750" indent="-285750">
              <a:buFont typeface="Arial" panose="020B0604020202020204" pitchFamily="34" charset="0"/>
              <a:buChar char="•"/>
            </a:pPr>
            <a:r>
              <a:rPr lang="nl-NL" sz="2000" dirty="0"/>
              <a:t>Dit brengt ons fijntjes richting de verwarring over compositie. Wat hoort er nu nog wel bij?</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Belangrijk blijft te onthouden waarmee we begonnen:</a:t>
            </a:r>
          </a:p>
          <a:p>
            <a:pPr marL="742950" lvl="1" indent="-285750">
              <a:buFont typeface="Arial" panose="020B0604020202020204" pitchFamily="34" charset="0"/>
              <a:buChar char="•"/>
            </a:pPr>
            <a:r>
              <a:rPr lang="nl-NL" sz="2000" dirty="0"/>
              <a:t>Compositie is de poging tot creëren van orde in de chaos op een plat vlak, of een poging om een boeiende vlakverdeling te creëren</a:t>
            </a:r>
          </a:p>
          <a:p>
            <a:pPr marL="742950" lvl="1" indent="-285750">
              <a:buFont typeface="Arial" panose="020B0604020202020204" pitchFamily="34" charset="0"/>
              <a:buChar char="•"/>
            </a:pPr>
            <a:r>
              <a:rPr lang="nl-NL" sz="2000" dirty="0"/>
              <a:t>Zorg dat duidelijk is wat je wilt vertellen!</a:t>
            </a:r>
          </a:p>
        </p:txBody>
      </p:sp>
    </p:spTree>
    <p:extLst>
      <p:ext uri="{BB962C8B-B14F-4D97-AF65-F5344CB8AC3E}">
        <p14:creationId xmlns:p14="http://schemas.microsoft.com/office/powerpoint/2010/main" val="395211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8"/>
            <a:ext cx="10515600" cy="1192512"/>
          </a:xfrm>
        </p:spPr>
        <p:txBody>
          <a:bodyPr>
            <a:normAutofit/>
          </a:bodyPr>
          <a:lstStyle/>
          <a:p>
            <a:r>
              <a:rPr lang="nl-NL" dirty="0"/>
              <a:t>Waar zit nu je invloed op de compositie?</a:t>
            </a:r>
          </a:p>
        </p:txBody>
      </p:sp>
      <p:sp>
        <p:nvSpPr>
          <p:cNvPr id="13" name="Tekstvak 12">
            <a:extLst>
              <a:ext uri="{FF2B5EF4-FFF2-40B4-BE49-F238E27FC236}">
                <a16:creationId xmlns:a16="http://schemas.microsoft.com/office/drawing/2014/main" id="{8D3C8D3A-7A4F-FE43-B800-950BA5E55E00}"/>
              </a:ext>
            </a:extLst>
          </p:cNvPr>
          <p:cNvSpPr txBox="1"/>
          <p:nvPr/>
        </p:nvSpPr>
        <p:spPr>
          <a:xfrm>
            <a:off x="5979560" y="1232900"/>
            <a:ext cx="5797504" cy="2246769"/>
          </a:xfrm>
          <a:prstGeom prst="rect">
            <a:avLst/>
          </a:prstGeom>
          <a:noFill/>
        </p:spPr>
        <p:txBody>
          <a:bodyPr wrap="square" rtlCol="0">
            <a:spAutoFit/>
          </a:bodyPr>
          <a:lstStyle/>
          <a:p>
            <a:r>
              <a:rPr lang="nl-NL" sz="2000" dirty="0"/>
              <a:t>Tijdens het bewerken</a:t>
            </a:r>
          </a:p>
          <a:p>
            <a:pPr marL="285750" indent="-285750">
              <a:buFont typeface="Arial" panose="020B0604020202020204" pitchFamily="34" charset="0"/>
              <a:buChar char="•"/>
            </a:pPr>
            <a:r>
              <a:rPr lang="nl-NL" sz="2000" dirty="0" err="1"/>
              <a:t>Crop</a:t>
            </a:r>
            <a:r>
              <a:rPr lang="nl-NL" sz="2000" dirty="0"/>
              <a:t> je foto zodat je de verschillende compositie-elementen alsnog gebruikt (b.v. regels van derden)</a:t>
            </a:r>
          </a:p>
          <a:p>
            <a:pPr marL="285750" indent="-285750">
              <a:buFont typeface="Arial" panose="020B0604020202020204" pitchFamily="34" charset="0"/>
              <a:buChar char="•"/>
            </a:pPr>
            <a:r>
              <a:rPr lang="nl-NL" sz="2000" dirty="0"/>
              <a:t>Schuif met je beeld zodat je onderwerp op een fijne plek komt</a:t>
            </a:r>
          </a:p>
          <a:p>
            <a:pPr marL="285750" indent="-285750">
              <a:buFont typeface="Arial" panose="020B0604020202020204" pitchFamily="34" charset="0"/>
              <a:buChar char="•"/>
            </a:pPr>
            <a:r>
              <a:rPr lang="nl-NL" sz="2000" dirty="0"/>
              <a:t>Creëer licht/schaduw om nadruk te verleggen en diepte te scheppen en voeg onscherpte toe</a:t>
            </a:r>
          </a:p>
        </p:txBody>
      </p:sp>
      <p:sp>
        <p:nvSpPr>
          <p:cNvPr id="5" name="Tekstvak 4">
            <a:extLst>
              <a:ext uri="{FF2B5EF4-FFF2-40B4-BE49-F238E27FC236}">
                <a16:creationId xmlns:a16="http://schemas.microsoft.com/office/drawing/2014/main" id="{094027C9-14EF-2149-AACB-0D998D6073B4}"/>
              </a:ext>
            </a:extLst>
          </p:cNvPr>
          <p:cNvSpPr txBox="1"/>
          <p:nvPr/>
        </p:nvSpPr>
        <p:spPr>
          <a:xfrm>
            <a:off x="331510" y="1232899"/>
            <a:ext cx="5360373" cy="1631216"/>
          </a:xfrm>
          <a:prstGeom prst="rect">
            <a:avLst/>
          </a:prstGeom>
          <a:noFill/>
        </p:spPr>
        <p:txBody>
          <a:bodyPr wrap="square" rtlCol="0">
            <a:spAutoFit/>
          </a:bodyPr>
          <a:lstStyle/>
          <a:p>
            <a:r>
              <a:rPr lang="nl-NL" sz="2000" dirty="0"/>
              <a:t>Vóór de opname</a:t>
            </a:r>
          </a:p>
          <a:p>
            <a:pPr marL="285750" indent="-285750">
              <a:buFont typeface="Arial" panose="020B0604020202020204" pitchFamily="34" charset="0"/>
              <a:buChar char="•"/>
            </a:pPr>
            <a:r>
              <a:rPr lang="nl-NL" sz="2000" dirty="0"/>
              <a:t>Lees en leer over compositie</a:t>
            </a:r>
          </a:p>
          <a:p>
            <a:pPr marL="285750" indent="-285750">
              <a:buFont typeface="Arial" panose="020B0604020202020204" pitchFamily="34" charset="0"/>
              <a:buChar char="•"/>
            </a:pPr>
            <a:r>
              <a:rPr lang="nl-NL" sz="2000" dirty="0"/>
              <a:t>Kijk veel filmpjes, boeken, websites en beelden van anderen en analyseer wat je ziet</a:t>
            </a:r>
          </a:p>
          <a:p>
            <a:pPr marL="285750" indent="-285750">
              <a:buFont typeface="Arial" panose="020B0604020202020204" pitchFamily="34" charset="0"/>
              <a:buChar char="•"/>
            </a:pPr>
            <a:r>
              <a:rPr lang="nl-NL" sz="2000" dirty="0"/>
              <a:t>Oefen met alle hulpmiddelen van hiervoor</a:t>
            </a:r>
          </a:p>
        </p:txBody>
      </p:sp>
      <p:sp>
        <p:nvSpPr>
          <p:cNvPr id="6" name="Tekstvak 5">
            <a:extLst>
              <a:ext uri="{FF2B5EF4-FFF2-40B4-BE49-F238E27FC236}">
                <a16:creationId xmlns:a16="http://schemas.microsoft.com/office/drawing/2014/main" id="{9AB399A9-BA61-E840-BB95-4BCBFB2A379C}"/>
              </a:ext>
            </a:extLst>
          </p:cNvPr>
          <p:cNvSpPr txBox="1"/>
          <p:nvPr/>
        </p:nvSpPr>
        <p:spPr>
          <a:xfrm>
            <a:off x="5979560" y="3645615"/>
            <a:ext cx="5797504" cy="2246769"/>
          </a:xfrm>
          <a:prstGeom prst="rect">
            <a:avLst/>
          </a:prstGeom>
          <a:noFill/>
        </p:spPr>
        <p:txBody>
          <a:bodyPr wrap="square" rtlCol="0">
            <a:spAutoFit/>
          </a:bodyPr>
          <a:lstStyle/>
          <a:p>
            <a:r>
              <a:rPr lang="nl-NL" sz="2000" dirty="0"/>
              <a:t>Tijdens de presentatie</a:t>
            </a:r>
          </a:p>
          <a:p>
            <a:pPr marL="285750" indent="-285750">
              <a:buFont typeface="Arial" panose="020B0604020202020204" pitchFamily="34" charset="0"/>
              <a:buChar char="•"/>
            </a:pPr>
            <a:r>
              <a:rPr lang="nl-NL" sz="2000" dirty="0"/>
              <a:t>Een foto in een lijst/passe </a:t>
            </a:r>
            <a:r>
              <a:rPr lang="nl-NL" sz="2000" dirty="0" err="1"/>
              <a:t>partout</a:t>
            </a:r>
            <a:r>
              <a:rPr lang="nl-NL" sz="2000" dirty="0"/>
              <a:t> is ook aan compositie onderhevig</a:t>
            </a:r>
          </a:p>
          <a:p>
            <a:pPr marL="285750" indent="-285750">
              <a:buFont typeface="Arial" panose="020B0604020202020204" pitchFamily="34" charset="0"/>
              <a:buChar char="•"/>
            </a:pPr>
            <a:r>
              <a:rPr lang="nl-NL" sz="2000" dirty="0"/>
              <a:t>Datzelfde geld voor de plaats in een presentatie, op een beeldscherm</a:t>
            </a:r>
          </a:p>
          <a:p>
            <a:pPr marL="285750" indent="-285750">
              <a:buFont typeface="Arial" panose="020B0604020202020204" pitchFamily="34" charset="0"/>
              <a:buChar char="•"/>
            </a:pPr>
            <a:r>
              <a:rPr lang="nl-NL" sz="2000" dirty="0"/>
              <a:t>Ook de negatieve ruimte om je beeld heen heeft invloed!!!!</a:t>
            </a:r>
          </a:p>
        </p:txBody>
      </p:sp>
      <p:sp>
        <p:nvSpPr>
          <p:cNvPr id="7" name="Tekstvak 6">
            <a:extLst>
              <a:ext uri="{FF2B5EF4-FFF2-40B4-BE49-F238E27FC236}">
                <a16:creationId xmlns:a16="http://schemas.microsoft.com/office/drawing/2014/main" id="{66C037E6-0A8F-C241-9F42-55C12F954065}"/>
              </a:ext>
            </a:extLst>
          </p:cNvPr>
          <p:cNvSpPr txBox="1"/>
          <p:nvPr/>
        </p:nvSpPr>
        <p:spPr>
          <a:xfrm>
            <a:off x="475348" y="3183949"/>
            <a:ext cx="5360373" cy="3477875"/>
          </a:xfrm>
          <a:prstGeom prst="rect">
            <a:avLst/>
          </a:prstGeom>
          <a:noFill/>
        </p:spPr>
        <p:txBody>
          <a:bodyPr wrap="square" rtlCol="0">
            <a:spAutoFit/>
          </a:bodyPr>
          <a:lstStyle/>
          <a:p>
            <a:r>
              <a:rPr lang="nl-NL" sz="2000" dirty="0"/>
              <a:t>Tijdens opname</a:t>
            </a:r>
          </a:p>
          <a:p>
            <a:pPr marL="285750" indent="-285750">
              <a:buFont typeface="Arial" panose="020B0604020202020204" pitchFamily="34" charset="0"/>
              <a:buChar char="•"/>
            </a:pPr>
            <a:r>
              <a:rPr lang="nl-NL" sz="2000" dirty="0"/>
              <a:t>Gebruik alle hulpmiddelen van hiervoor</a:t>
            </a:r>
          </a:p>
          <a:p>
            <a:pPr marL="285750" indent="-285750">
              <a:buFont typeface="Arial" panose="020B0604020202020204" pitchFamily="34" charset="0"/>
              <a:buChar char="•"/>
            </a:pPr>
            <a:r>
              <a:rPr lang="nl-NL" sz="2000" dirty="0"/>
              <a:t>Gebruik verschillende brandpuntafstanden voor selecteren van beeldelementen</a:t>
            </a:r>
          </a:p>
          <a:p>
            <a:pPr marL="285750" indent="-285750">
              <a:buFont typeface="Arial" panose="020B0604020202020204" pitchFamily="34" charset="0"/>
              <a:buChar char="•"/>
            </a:pPr>
            <a:r>
              <a:rPr lang="nl-NL" sz="2000" dirty="0"/>
              <a:t>Gebruik verschillende diafragma’s voor nadruk op je onderwerp in de (on)scherpte</a:t>
            </a:r>
          </a:p>
          <a:p>
            <a:pPr marL="285750" indent="-285750">
              <a:buFont typeface="Arial" panose="020B0604020202020204" pitchFamily="34" charset="0"/>
              <a:buChar char="•"/>
            </a:pPr>
            <a:r>
              <a:rPr lang="nl-NL" sz="2000" dirty="0"/>
              <a:t>Kies je standpunt; hoog/laag, links/rechts, voor/achter; loop om je onderwerp heen</a:t>
            </a:r>
          </a:p>
          <a:p>
            <a:pPr marL="285750" indent="-285750">
              <a:buFont typeface="Arial" panose="020B0604020202020204" pitchFamily="34" charset="0"/>
              <a:buChar char="•"/>
            </a:pPr>
            <a:r>
              <a:rPr lang="nl-NL" sz="2000" dirty="0"/>
              <a:t>Kijk waar je licht/donker zit</a:t>
            </a:r>
          </a:p>
          <a:p>
            <a:pPr marL="285750" indent="-285750">
              <a:buFont typeface="Arial" panose="020B0604020202020204" pitchFamily="34" charset="0"/>
              <a:buChar char="•"/>
            </a:pPr>
            <a:r>
              <a:rPr lang="nl-NL" sz="2000" dirty="0"/>
              <a:t>Vraag je af wat je precies ziet in je zoeker: doet alles er toe in de beeldopbouw?</a:t>
            </a:r>
          </a:p>
        </p:txBody>
      </p:sp>
    </p:spTree>
    <p:extLst>
      <p:ext uri="{BB962C8B-B14F-4D97-AF65-F5344CB8AC3E}">
        <p14:creationId xmlns:p14="http://schemas.microsoft.com/office/powerpoint/2010/main" val="336958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31510" y="40388"/>
            <a:ext cx="10515600" cy="1192512"/>
          </a:xfrm>
        </p:spPr>
        <p:txBody>
          <a:bodyPr>
            <a:normAutofit fontScale="90000"/>
          </a:bodyPr>
          <a:lstStyle/>
          <a:p>
            <a:r>
              <a:rPr lang="nl-NL" dirty="0"/>
              <a:t>Voorbeelden van jouw invloed op de compositie</a:t>
            </a:r>
          </a:p>
        </p:txBody>
      </p:sp>
      <p:grpSp>
        <p:nvGrpSpPr>
          <p:cNvPr id="9" name="Groep 8">
            <a:extLst>
              <a:ext uri="{FF2B5EF4-FFF2-40B4-BE49-F238E27FC236}">
                <a16:creationId xmlns:a16="http://schemas.microsoft.com/office/drawing/2014/main" id="{DF203838-B226-A143-8D7C-E5332387323E}"/>
              </a:ext>
            </a:extLst>
          </p:cNvPr>
          <p:cNvGrpSpPr/>
          <p:nvPr/>
        </p:nvGrpSpPr>
        <p:grpSpPr>
          <a:xfrm>
            <a:off x="111146" y="1860326"/>
            <a:ext cx="2512548" cy="2079234"/>
            <a:chOff x="414936" y="1039402"/>
            <a:chExt cx="2512548" cy="2079234"/>
          </a:xfrm>
        </p:grpSpPr>
        <p:pic>
          <p:nvPicPr>
            <p:cNvPr id="1026" name="Picture 2">
              <a:extLst>
                <a:ext uri="{FF2B5EF4-FFF2-40B4-BE49-F238E27FC236}">
                  <a16:creationId xmlns:a16="http://schemas.microsoft.com/office/drawing/2014/main" id="{53350FAB-2025-8044-8E8E-B4FE2B2F8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36" y="1039402"/>
              <a:ext cx="2512547" cy="167503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DB970393-665A-B94B-8230-EF721934A0FE}"/>
                </a:ext>
              </a:extLst>
            </p:cNvPr>
            <p:cNvSpPr txBox="1"/>
            <p:nvPr/>
          </p:nvSpPr>
          <p:spPr>
            <a:xfrm flipH="1">
              <a:off x="414936" y="2857026"/>
              <a:ext cx="2512548" cy="261610"/>
            </a:xfrm>
            <a:prstGeom prst="rect">
              <a:avLst/>
            </a:prstGeom>
            <a:noFill/>
          </p:spPr>
          <p:txBody>
            <a:bodyPr wrap="square" rtlCol="0">
              <a:spAutoFit/>
            </a:bodyPr>
            <a:lstStyle/>
            <a:p>
              <a:pPr algn="ctr"/>
              <a:r>
                <a:rPr lang="nl-NL" sz="1100" dirty="0"/>
                <a:t>Vogelperspectief</a:t>
              </a:r>
            </a:p>
          </p:txBody>
        </p:sp>
      </p:grpSp>
      <p:grpSp>
        <p:nvGrpSpPr>
          <p:cNvPr id="4" name="Groep 3">
            <a:extLst>
              <a:ext uri="{FF2B5EF4-FFF2-40B4-BE49-F238E27FC236}">
                <a16:creationId xmlns:a16="http://schemas.microsoft.com/office/drawing/2014/main" id="{1B7CEDDC-160F-DD4D-90D6-8535F3991E01}"/>
              </a:ext>
            </a:extLst>
          </p:cNvPr>
          <p:cNvGrpSpPr/>
          <p:nvPr/>
        </p:nvGrpSpPr>
        <p:grpSpPr>
          <a:xfrm>
            <a:off x="2623694" y="1359249"/>
            <a:ext cx="1845368" cy="2550986"/>
            <a:chOff x="3709113" y="2035142"/>
            <a:chExt cx="1845368" cy="2550986"/>
          </a:xfrm>
        </p:grpSpPr>
        <p:pic>
          <p:nvPicPr>
            <p:cNvPr id="1028" name="Picture 4">
              <a:extLst>
                <a:ext uri="{FF2B5EF4-FFF2-40B4-BE49-F238E27FC236}">
                  <a16:creationId xmlns:a16="http://schemas.microsoft.com/office/drawing/2014/main" id="{BA4E8686-839E-FF42-ACBC-C8D38BC3B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114" y="2035142"/>
              <a:ext cx="1845367" cy="216698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1CD45A4-EE01-4D4E-AC84-B13A65BC5455}"/>
                </a:ext>
              </a:extLst>
            </p:cNvPr>
            <p:cNvSpPr txBox="1"/>
            <p:nvPr/>
          </p:nvSpPr>
          <p:spPr>
            <a:xfrm flipH="1">
              <a:off x="3709113" y="4324518"/>
              <a:ext cx="1845367" cy="261610"/>
            </a:xfrm>
            <a:prstGeom prst="rect">
              <a:avLst/>
            </a:prstGeom>
            <a:noFill/>
          </p:spPr>
          <p:txBody>
            <a:bodyPr wrap="square" rtlCol="0">
              <a:spAutoFit/>
            </a:bodyPr>
            <a:lstStyle/>
            <a:p>
              <a:pPr algn="ctr"/>
              <a:r>
                <a:rPr lang="nl-NL" sz="1100" dirty="0"/>
                <a:t>Hoog perspectief</a:t>
              </a:r>
            </a:p>
          </p:txBody>
        </p:sp>
      </p:grpSp>
      <p:grpSp>
        <p:nvGrpSpPr>
          <p:cNvPr id="5" name="Groep 4">
            <a:extLst>
              <a:ext uri="{FF2B5EF4-FFF2-40B4-BE49-F238E27FC236}">
                <a16:creationId xmlns:a16="http://schemas.microsoft.com/office/drawing/2014/main" id="{E8C8274E-3A71-DF43-99AE-272016E5075D}"/>
              </a:ext>
            </a:extLst>
          </p:cNvPr>
          <p:cNvGrpSpPr/>
          <p:nvPr/>
        </p:nvGrpSpPr>
        <p:grpSpPr>
          <a:xfrm>
            <a:off x="4465210" y="1804389"/>
            <a:ext cx="2355071" cy="2104209"/>
            <a:chOff x="5283013" y="987926"/>
            <a:chExt cx="2355071" cy="2104209"/>
          </a:xfrm>
        </p:grpSpPr>
        <p:pic>
          <p:nvPicPr>
            <p:cNvPr id="1030" name="Picture 6">
              <a:extLst>
                <a:ext uri="{FF2B5EF4-FFF2-40B4-BE49-F238E27FC236}">
                  <a16:creationId xmlns:a16="http://schemas.microsoft.com/office/drawing/2014/main" id="{CA4E8074-C40F-9B40-AB5A-A6F9CB24B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013" y="987926"/>
              <a:ext cx="2355071" cy="172650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BEDC96C1-281F-5549-929D-D1B46FE8D080}"/>
                </a:ext>
              </a:extLst>
            </p:cNvPr>
            <p:cNvSpPr txBox="1"/>
            <p:nvPr/>
          </p:nvSpPr>
          <p:spPr>
            <a:xfrm flipH="1">
              <a:off x="5283013" y="2830525"/>
              <a:ext cx="2355071" cy="261610"/>
            </a:xfrm>
            <a:prstGeom prst="rect">
              <a:avLst/>
            </a:prstGeom>
            <a:noFill/>
          </p:spPr>
          <p:txBody>
            <a:bodyPr wrap="square" rtlCol="0">
              <a:spAutoFit/>
            </a:bodyPr>
            <a:lstStyle/>
            <a:p>
              <a:pPr algn="ctr"/>
              <a:r>
                <a:rPr lang="nl-NL" sz="1100" dirty="0"/>
                <a:t>Ooghoogte</a:t>
              </a:r>
            </a:p>
          </p:txBody>
        </p:sp>
      </p:grpSp>
      <p:grpSp>
        <p:nvGrpSpPr>
          <p:cNvPr id="6" name="Groep 5">
            <a:extLst>
              <a:ext uri="{FF2B5EF4-FFF2-40B4-BE49-F238E27FC236}">
                <a16:creationId xmlns:a16="http://schemas.microsoft.com/office/drawing/2014/main" id="{693A31F9-DCC1-F14D-8C23-F9DDA085C3B0}"/>
              </a:ext>
            </a:extLst>
          </p:cNvPr>
          <p:cNvGrpSpPr/>
          <p:nvPr/>
        </p:nvGrpSpPr>
        <p:grpSpPr>
          <a:xfrm>
            <a:off x="6816429" y="1799635"/>
            <a:ext cx="2564271" cy="2092149"/>
            <a:chOff x="7576627" y="1004919"/>
            <a:chExt cx="2564271" cy="2092149"/>
          </a:xfrm>
        </p:grpSpPr>
        <p:pic>
          <p:nvPicPr>
            <p:cNvPr id="1034" name="Picture 10">
              <a:extLst>
                <a:ext uri="{FF2B5EF4-FFF2-40B4-BE49-F238E27FC236}">
                  <a16:creationId xmlns:a16="http://schemas.microsoft.com/office/drawing/2014/main" id="{946F02BD-5402-D242-8E18-25BABEA916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6627" y="1004919"/>
              <a:ext cx="2564271" cy="170951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EAA37C88-936A-A945-AD6C-C19EC5B21A77}"/>
                </a:ext>
              </a:extLst>
            </p:cNvPr>
            <p:cNvSpPr txBox="1"/>
            <p:nvPr/>
          </p:nvSpPr>
          <p:spPr>
            <a:xfrm flipH="1">
              <a:off x="7576627" y="2835458"/>
              <a:ext cx="2512548" cy="261610"/>
            </a:xfrm>
            <a:prstGeom prst="rect">
              <a:avLst/>
            </a:prstGeom>
            <a:noFill/>
          </p:spPr>
          <p:txBody>
            <a:bodyPr wrap="square" rtlCol="0">
              <a:spAutoFit/>
            </a:bodyPr>
            <a:lstStyle/>
            <a:p>
              <a:pPr algn="ctr"/>
              <a:r>
                <a:rPr lang="nl-NL" sz="1100" dirty="0"/>
                <a:t>Laag standpunt</a:t>
              </a:r>
            </a:p>
          </p:txBody>
        </p:sp>
      </p:grpSp>
      <p:grpSp>
        <p:nvGrpSpPr>
          <p:cNvPr id="10" name="Groep 9">
            <a:extLst>
              <a:ext uri="{FF2B5EF4-FFF2-40B4-BE49-F238E27FC236}">
                <a16:creationId xmlns:a16="http://schemas.microsoft.com/office/drawing/2014/main" id="{31C83012-CF62-674C-BDA3-CAD0D9313210}"/>
              </a:ext>
            </a:extLst>
          </p:cNvPr>
          <p:cNvGrpSpPr/>
          <p:nvPr/>
        </p:nvGrpSpPr>
        <p:grpSpPr>
          <a:xfrm>
            <a:off x="9309154" y="1799635"/>
            <a:ext cx="2771855" cy="2049803"/>
            <a:chOff x="9309154" y="1799635"/>
            <a:chExt cx="2771855" cy="2049803"/>
          </a:xfrm>
        </p:grpSpPr>
        <p:pic>
          <p:nvPicPr>
            <p:cNvPr id="1040" name="Picture 16">
              <a:extLst>
                <a:ext uri="{FF2B5EF4-FFF2-40B4-BE49-F238E27FC236}">
                  <a16:creationId xmlns:a16="http://schemas.microsoft.com/office/drawing/2014/main" id="{07EA6EBB-AB34-5648-96B2-9EA29A03E2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9154" y="1799635"/>
              <a:ext cx="2771855" cy="1693669"/>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8624F38E-6459-F74C-8507-6C26582872C4}"/>
                </a:ext>
              </a:extLst>
            </p:cNvPr>
            <p:cNvSpPr txBox="1"/>
            <p:nvPr/>
          </p:nvSpPr>
          <p:spPr>
            <a:xfrm flipH="1">
              <a:off x="9477845" y="3587828"/>
              <a:ext cx="2512548" cy="261610"/>
            </a:xfrm>
            <a:prstGeom prst="rect">
              <a:avLst/>
            </a:prstGeom>
            <a:noFill/>
          </p:spPr>
          <p:txBody>
            <a:bodyPr wrap="square" rtlCol="0">
              <a:spAutoFit/>
            </a:bodyPr>
            <a:lstStyle/>
            <a:p>
              <a:pPr algn="ctr"/>
              <a:r>
                <a:rPr lang="nl-NL" sz="1100" dirty="0" err="1"/>
                <a:t>Kikkerpperspectief</a:t>
              </a:r>
              <a:endParaRPr lang="nl-NL" sz="1100" dirty="0"/>
            </a:p>
          </p:txBody>
        </p:sp>
      </p:grpSp>
      <p:pic>
        <p:nvPicPr>
          <p:cNvPr id="25" name="Afbeelding 24">
            <a:extLst>
              <a:ext uri="{FF2B5EF4-FFF2-40B4-BE49-F238E27FC236}">
                <a16:creationId xmlns:a16="http://schemas.microsoft.com/office/drawing/2014/main" id="{E5FA8764-53E3-DE4E-9A2E-CBDC4993A0D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527975" y="4458518"/>
            <a:ext cx="2512548" cy="1961317"/>
          </a:xfrm>
          <a:prstGeom prst="rect">
            <a:avLst/>
          </a:prstGeom>
          <a:noFill/>
          <a:ln w="50800">
            <a:solidFill>
              <a:schemeClr val="tx1"/>
            </a:solidFill>
          </a:ln>
          <a:effectLst>
            <a:outerShdw sx="1000" sy="1000" algn="ctr" rotWithShape="0">
              <a:srgbClr val="000000"/>
            </a:outerShdw>
          </a:effectLst>
        </p:spPr>
      </p:pic>
      <p:pic>
        <p:nvPicPr>
          <p:cNvPr id="26" name="Afbeelding 25">
            <a:extLst>
              <a:ext uri="{FF2B5EF4-FFF2-40B4-BE49-F238E27FC236}">
                <a16:creationId xmlns:a16="http://schemas.microsoft.com/office/drawing/2014/main" id="{9CFC15FB-7A24-7B44-A1E8-754DEC2869A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280932" y="4458518"/>
            <a:ext cx="2512548" cy="1961317"/>
          </a:xfrm>
          <a:prstGeom prst="rect">
            <a:avLst/>
          </a:prstGeom>
          <a:noFill/>
          <a:ln w="50800">
            <a:solidFill>
              <a:schemeClr val="tx1"/>
            </a:solidFill>
          </a:ln>
          <a:effectLst>
            <a:outerShdw sx="1000" sy="1000" algn="ctr" rotWithShape="0">
              <a:srgbClr val="000000"/>
            </a:outerShdw>
          </a:effectLst>
        </p:spPr>
      </p:pic>
    </p:spTree>
    <p:extLst>
      <p:ext uri="{BB962C8B-B14F-4D97-AF65-F5344CB8AC3E}">
        <p14:creationId xmlns:p14="http://schemas.microsoft.com/office/powerpoint/2010/main" val="414359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A9D58-586E-1F4E-9DE5-D3294B8F5AC7}"/>
              </a:ext>
            </a:extLst>
          </p:cNvPr>
          <p:cNvSpPr>
            <a:spLocks noGrp="1"/>
          </p:cNvSpPr>
          <p:nvPr>
            <p:ph type="title"/>
          </p:nvPr>
        </p:nvSpPr>
        <p:spPr>
          <a:xfrm>
            <a:off x="413994" y="0"/>
            <a:ext cx="10515600" cy="1325563"/>
          </a:xfrm>
        </p:spPr>
        <p:txBody>
          <a:bodyPr/>
          <a:lstStyle/>
          <a:p>
            <a:r>
              <a:rPr lang="nl-NL" dirty="0"/>
              <a:t>Filmpjes</a:t>
            </a:r>
          </a:p>
        </p:txBody>
      </p:sp>
      <p:sp>
        <p:nvSpPr>
          <p:cNvPr id="3" name="Tijdelijke aanduiding voor inhoud 2">
            <a:extLst>
              <a:ext uri="{FF2B5EF4-FFF2-40B4-BE49-F238E27FC236}">
                <a16:creationId xmlns:a16="http://schemas.microsoft.com/office/drawing/2014/main" id="{4A15AACC-E78F-034C-91FF-1270DF5106FB}"/>
              </a:ext>
            </a:extLst>
          </p:cNvPr>
          <p:cNvSpPr>
            <a:spLocks noGrp="1"/>
          </p:cNvSpPr>
          <p:nvPr>
            <p:ph idx="1"/>
          </p:nvPr>
        </p:nvSpPr>
        <p:spPr/>
        <p:txBody>
          <a:bodyPr>
            <a:normAutofit/>
          </a:bodyPr>
          <a:lstStyle/>
          <a:p>
            <a:r>
              <a:rPr lang="nl-NL" dirty="0">
                <a:solidFill>
                  <a:schemeClr val="accent4"/>
                </a:solidFill>
                <a:hlinkClick r:id="rId2">
                  <a:extLst>
                    <a:ext uri="{A12FA001-AC4F-418D-AE19-62706E023703}">
                      <ahyp:hlinkClr xmlns:ahyp="http://schemas.microsoft.com/office/drawing/2018/hyperlinkcolor" val="tx"/>
                    </a:ext>
                  </a:extLst>
                </a:hlinkClick>
              </a:rPr>
              <a:t>https://www.youtube.com/watch?v=tnbw5cWZ82s</a:t>
            </a:r>
            <a:endParaRPr lang="nl-NL" dirty="0">
              <a:solidFill>
                <a:schemeClr val="accent4"/>
              </a:solidFill>
              <a:hlinkClick r:id="rId3">
                <a:extLst>
                  <a:ext uri="{A12FA001-AC4F-418D-AE19-62706E023703}">
                    <ahyp:hlinkClr xmlns:ahyp="http://schemas.microsoft.com/office/drawing/2018/hyperlinkcolor" val="tx"/>
                  </a:ext>
                </a:extLst>
              </a:hlinkClick>
            </a:endParaRPr>
          </a:p>
          <a:p>
            <a:pPr lvl="1"/>
            <a:r>
              <a:rPr lang="nl-NL" dirty="0"/>
              <a:t>Vlot getekende compositiesuggesties  (2:14)</a:t>
            </a:r>
          </a:p>
          <a:p>
            <a:r>
              <a:rPr lang="nl-NL" dirty="0">
                <a:solidFill>
                  <a:schemeClr val="accent4"/>
                </a:solidFill>
                <a:hlinkClick r:id="rId3">
                  <a:extLst>
                    <a:ext uri="{A12FA001-AC4F-418D-AE19-62706E023703}">
                      <ahyp:hlinkClr xmlns:ahyp="http://schemas.microsoft.com/office/drawing/2018/hyperlinkcolor" val="tx"/>
                    </a:ext>
                  </a:extLst>
                </a:hlinkClick>
              </a:rPr>
              <a:t>https://vimeo.com/207481257</a:t>
            </a:r>
            <a:endParaRPr lang="nl-NL" dirty="0">
              <a:solidFill>
                <a:schemeClr val="accent4"/>
              </a:solidFill>
            </a:endParaRPr>
          </a:p>
          <a:p>
            <a:pPr lvl="1"/>
            <a:r>
              <a:rPr lang="nl-NL" dirty="0"/>
              <a:t>9 Photo </a:t>
            </a:r>
            <a:r>
              <a:rPr lang="nl-NL" dirty="0" err="1"/>
              <a:t>Composition</a:t>
            </a:r>
            <a:r>
              <a:rPr lang="nl-NL" dirty="0"/>
              <a:t> Tips (</a:t>
            </a:r>
            <a:r>
              <a:rPr lang="nl-NL" dirty="0" err="1"/>
              <a:t>feat</a:t>
            </a:r>
            <a:r>
              <a:rPr lang="nl-NL" dirty="0"/>
              <a:t>. Steve </a:t>
            </a:r>
            <a:r>
              <a:rPr lang="nl-NL" dirty="0" err="1"/>
              <a:t>McCurry</a:t>
            </a:r>
            <a:r>
              <a:rPr lang="nl-NL" dirty="0"/>
              <a:t>) (3:09)</a:t>
            </a:r>
          </a:p>
        </p:txBody>
      </p:sp>
    </p:spTree>
    <p:extLst>
      <p:ext uri="{BB962C8B-B14F-4D97-AF65-F5344CB8AC3E}">
        <p14:creationId xmlns:p14="http://schemas.microsoft.com/office/powerpoint/2010/main" val="138219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7DC8-4861-8746-BD57-F5CACBBD1FBD}"/>
              </a:ext>
            </a:extLst>
          </p:cNvPr>
          <p:cNvSpPr>
            <a:spLocks noGrp="1"/>
          </p:cNvSpPr>
          <p:nvPr>
            <p:ph type="title"/>
          </p:nvPr>
        </p:nvSpPr>
        <p:spPr>
          <a:xfrm>
            <a:off x="395140" y="18255"/>
            <a:ext cx="10515600" cy="1325563"/>
          </a:xfrm>
        </p:spPr>
        <p:txBody>
          <a:bodyPr/>
          <a:lstStyle/>
          <a:p>
            <a:r>
              <a:rPr lang="nl-NL" dirty="0"/>
              <a:t>Samenvattend</a:t>
            </a:r>
          </a:p>
        </p:txBody>
      </p:sp>
      <p:sp>
        <p:nvSpPr>
          <p:cNvPr id="3" name="Tijdelijke aanduiding voor inhoud 2">
            <a:extLst>
              <a:ext uri="{FF2B5EF4-FFF2-40B4-BE49-F238E27FC236}">
                <a16:creationId xmlns:a16="http://schemas.microsoft.com/office/drawing/2014/main" id="{4A4F23C9-AE54-E446-8770-3E33EB0BB6E9}"/>
              </a:ext>
            </a:extLst>
          </p:cNvPr>
          <p:cNvSpPr>
            <a:spLocks noGrp="1"/>
          </p:cNvSpPr>
          <p:nvPr>
            <p:ph idx="1"/>
          </p:nvPr>
        </p:nvSpPr>
        <p:spPr>
          <a:xfrm>
            <a:off x="838200" y="1343818"/>
            <a:ext cx="10515600" cy="1650842"/>
          </a:xfrm>
        </p:spPr>
        <p:txBody>
          <a:bodyPr numCol="2">
            <a:normAutofit/>
          </a:bodyPr>
          <a:lstStyle/>
          <a:p>
            <a:r>
              <a:rPr lang="nl-NL" b="1" dirty="0"/>
              <a:t>Zorg dat de aandacht in je foto uitgaat naar je onderwerp!!!</a:t>
            </a:r>
          </a:p>
          <a:p>
            <a:endParaRPr lang="nl-NL" b="1" dirty="0"/>
          </a:p>
          <a:p>
            <a:r>
              <a:rPr lang="nl-NL" b="1" dirty="0"/>
              <a:t>Er kan maar één onderwerp zijn</a:t>
            </a:r>
          </a:p>
          <a:p>
            <a:pPr lvl="1"/>
            <a:r>
              <a:rPr lang="nl-NL" b="1" dirty="0"/>
              <a:t>Voorkom elementen die teveel aandacht trekken</a:t>
            </a:r>
          </a:p>
        </p:txBody>
      </p:sp>
      <p:sp>
        <p:nvSpPr>
          <p:cNvPr id="5" name="Ovaal 4">
            <a:extLst>
              <a:ext uri="{FF2B5EF4-FFF2-40B4-BE49-F238E27FC236}">
                <a16:creationId xmlns:a16="http://schemas.microsoft.com/office/drawing/2014/main" id="{D126CA1F-A101-5E46-94AA-2C744AFBADB1}"/>
              </a:ext>
            </a:extLst>
          </p:cNvPr>
          <p:cNvSpPr/>
          <p:nvPr/>
        </p:nvSpPr>
        <p:spPr>
          <a:xfrm>
            <a:off x="1505603" y="3891915"/>
            <a:ext cx="9180794" cy="2566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Staar je niet blind op compositieregels;</a:t>
            </a:r>
            <a:br>
              <a:rPr lang="nl-NL" sz="2400" dirty="0"/>
            </a:br>
            <a:endParaRPr lang="nl-NL" sz="2400" dirty="0"/>
          </a:p>
          <a:p>
            <a:pPr algn="ctr"/>
            <a:r>
              <a:rPr lang="nl-NL" sz="2400" dirty="0"/>
              <a:t>Ze helpen je maar zijn geen voorwaarde voor goede foto’s, noch een garantie!!!</a:t>
            </a:r>
          </a:p>
          <a:p>
            <a:pPr algn="ctr"/>
            <a:endParaRPr lang="nl-NL" sz="2400" dirty="0"/>
          </a:p>
          <a:p>
            <a:pPr algn="ctr"/>
            <a:r>
              <a:rPr lang="nl-NL" sz="2400" dirty="0"/>
              <a:t>JIJ maakt de foto!!!</a:t>
            </a:r>
          </a:p>
        </p:txBody>
      </p:sp>
    </p:spTree>
    <p:extLst>
      <p:ext uri="{BB962C8B-B14F-4D97-AF65-F5344CB8AC3E}">
        <p14:creationId xmlns:p14="http://schemas.microsoft.com/office/powerpoint/2010/main" val="402103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7DC8-4861-8746-BD57-F5CACBBD1FBD}"/>
              </a:ext>
            </a:extLst>
          </p:cNvPr>
          <p:cNvSpPr>
            <a:spLocks noGrp="1"/>
          </p:cNvSpPr>
          <p:nvPr>
            <p:ph type="title"/>
          </p:nvPr>
        </p:nvSpPr>
        <p:spPr>
          <a:xfrm>
            <a:off x="395140" y="18255"/>
            <a:ext cx="10515600" cy="1325563"/>
          </a:xfrm>
        </p:spPr>
        <p:txBody>
          <a:bodyPr/>
          <a:lstStyle/>
          <a:p>
            <a:r>
              <a:rPr lang="nl-NL" dirty="0"/>
              <a:t>Opdracht 1</a:t>
            </a:r>
          </a:p>
        </p:txBody>
      </p:sp>
      <p:sp>
        <p:nvSpPr>
          <p:cNvPr id="3" name="Tijdelijke aanduiding voor inhoud 2">
            <a:extLst>
              <a:ext uri="{FF2B5EF4-FFF2-40B4-BE49-F238E27FC236}">
                <a16:creationId xmlns:a16="http://schemas.microsoft.com/office/drawing/2014/main" id="{4A4F23C9-AE54-E446-8770-3E33EB0BB6E9}"/>
              </a:ext>
            </a:extLst>
          </p:cNvPr>
          <p:cNvSpPr>
            <a:spLocks noGrp="1"/>
          </p:cNvSpPr>
          <p:nvPr>
            <p:ph idx="1"/>
          </p:nvPr>
        </p:nvSpPr>
        <p:spPr/>
        <p:txBody>
          <a:bodyPr>
            <a:normAutofit fontScale="92500" lnSpcReduction="10000"/>
          </a:bodyPr>
          <a:lstStyle/>
          <a:p>
            <a:r>
              <a:rPr lang="nl-NL" dirty="0"/>
              <a:t>Laat je niet gek maken door de compositieregels en leer vooral uit de praktijk. </a:t>
            </a:r>
            <a:br>
              <a:rPr lang="nl-NL" dirty="0"/>
            </a:br>
            <a:r>
              <a:rPr lang="nl-NL" dirty="0"/>
              <a:t>Pak één compositieregel, stop die in je hoofd en trek er dan op uit om te fotograferen met die regel</a:t>
            </a:r>
          </a:p>
          <a:p>
            <a:r>
              <a:rPr lang="nl-NL" dirty="0"/>
              <a:t>Start bijvoorbeeld met de regel van derden en probeer foto’s te maken die min of meer voldoen aan deze compositieregel. Dat kan gemakkelijk door het raster in je smartphone aan te zetten zodat je die regel van derden de hele tijd voor je snufferd hebt.</a:t>
            </a:r>
          </a:p>
          <a:p>
            <a:r>
              <a:rPr lang="nl-NL" dirty="0"/>
              <a:t>Daarna pak je bijvoorbeeld symmetrie als thema voor je volgende fototocht. En daarna weer leidende lijnen, diagonalen, enz. </a:t>
            </a:r>
          </a:p>
          <a:p>
            <a:r>
              <a:rPr lang="nl-NL" dirty="0"/>
              <a:t>Door te doen leer je veel meer dan allerlei foto’s te bekijken waarop lijntjes zijn getekend.</a:t>
            </a:r>
          </a:p>
          <a:p>
            <a:endParaRPr lang="nl-NL" dirty="0"/>
          </a:p>
        </p:txBody>
      </p:sp>
    </p:spTree>
    <p:extLst>
      <p:ext uri="{BB962C8B-B14F-4D97-AF65-F5344CB8AC3E}">
        <p14:creationId xmlns:p14="http://schemas.microsoft.com/office/powerpoint/2010/main" val="412739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7DC8-4861-8746-BD57-F5CACBBD1FBD}"/>
              </a:ext>
            </a:extLst>
          </p:cNvPr>
          <p:cNvSpPr>
            <a:spLocks noGrp="1"/>
          </p:cNvSpPr>
          <p:nvPr>
            <p:ph type="title"/>
          </p:nvPr>
        </p:nvSpPr>
        <p:spPr>
          <a:xfrm>
            <a:off x="395140" y="18255"/>
            <a:ext cx="10515600" cy="1325563"/>
          </a:xfrm>
        </p:spPr>
        <p:txBody>
          <a:bodyPr/>
          <a:lstStyle/>
          <a:p>
            <a:r>
              <a:rPr lang="nl-NL" dirty="0"/>
              <a:t>Opdracht 2</a:t>
            </a:r>
          </a:p>
        </p:txBody>
      </p:sp>
      <p:sp>
        <p:nvSpPr>
          <p:cNvPr id="3" name="Tijdelijke aanduiding voor inhoud 2">
            <a:extLst>
              <a:ext uri="{FF2B5EF4-FFF2-40B4-BE49-F238E27FC236}">
                <a16:creationId xmlns:a16="http://schemas.microsoft.com/office/drawing/2014/main" id="{4A4F23C9-AE54-E446-8770-3E33EB0BB6E9}"/>
              </a:ext>
            </a:extLst>
          </p:cNvPr>
          <p:cNvSpPr>
            <a:spLocks noGrp="1"/>
          </p:cNvSpPr>
          <p:nvPr>
            <p:ph idx="1"/>
          </p:nvPr>
        </p:nvSpPr>
        <p:spPr/>
        <p:txBody>
          <a:bodyPr>
            <a:normAutofit/>
          </a:bodyPr>
          <a:lstStyle/>
          <a:p>
            <a:r>
              <a:rPr lang="nl-NL" dirty="0"/>
              <a:t>Pak één compositieregel, stop die in je hoofd, zoek een bijpassende foto en bewerk die naar het optimale</a:t>
            </a:r>
          </a:p>
          <a:p>
            <a:pPr lvl="1"/>
            <a:r>
              <a:rPr lang="nl-NL" dirty="0"/>
              <a:t>Is de foto beter/minder? Onderzoek waarom</a:t>
            </a:r>
          </a:p>
          <a:p>
            <a:r>
              <a:rPr lang="nl-NL" dirty="0"/>
              <a:t>Herhaal dit 1000 keer per regel </a:t>
            </a:r>
          </a:p>
        </p:txBody>
      </p:sp>
      <p:pic>
        <p:nvPicPr>
          <p:cNvPr id="5" name="Afbeelding 4">
            <a:extLst>
              <a:ext uri="{FF2B5EF4-FFF2-40B4-BE49-F238E27FC236}">
                <a16:creationId xmlns:a16="http://schemas.microsoft.com/office/drawing/2014/main" id="{A4ED8678-630F-644E-85DF-A903876C37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3131820"/>
            <a:ext cx="1451610" cy="1451610"/>
          </a:xfrm>
          <a:prstGeom prst="rect">
            <a:avLst/>
          </a:prstGeom>
        </p:spPr>
      </p:pic>
    </p:spTree>
    <p:extLst>
      <p:ext uri="{BB962C8B-B14F-4D97-AF65-F5344CB8AC3E}">
        <p14:creationId xmlns:p14="http://schemas.microsoft.com/office/powerpoint/2010/main" val="398959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7DC8-4861-8746-BD57-F5CACBBD1FBD}"/>
              </a:ext>
            </a:extLst>
          </p:cNvPr>
          <p:cNvSpPr>
            <a:spLocks noGrp="1"/>
          </p:cNvSpPr>
          <p:nvPr>
            <p:ph type="title"/>
          </p:nvPr>
        </p:nvSpPr>
        <p:spPr>
          <a:xfrm>
            <a:off x="395140" y="18255"/>
            <a:ext cx="10515600" cy="1325563"/>
          </a:xfrm>
        </p:spPr>
        <p:txBody>
          <a:bodyPr/>
          <a:lstStyle/>
          <a:p>
            <a:r>
              <a:rPr lang="nl-NL" dirty="0"/>
              <a:t>App voor </a:t>
            </a:r>
            <a:r>
              <a:rPr lang="nl-NL" dirty="0" err="1"/>
              <a:t>iphone</a:t>
            </a:r>
            <a:endParaRPr lang="nl-NL" dirty="0"/>
          </a:p>
        </p:txBody>
      </p:sp>
      <p:sp>
        <p:nvSpPr>
          <p:cNvPr id="3" name="Tijdelijke aanduiding voor inhoud 2">
            <a:extLst>
              <a:ext uri="{FF2B5EF4-FFF2-40B4-BE49-F238E27FC236}">
                <a16:creationId xmlns:a16="http://schemas.microsoft.com/office/drawing/2014/main" id="{4A4F23C9-AE54-E446-8770-3E33EB0BB6E9}"/>
              </a:ext>
            </a:extLst>
          </p:cNvPr>
          <p:cNvSpPr>
            <a:spLocks noGrp="1"/>
          </p:cNvSpPr>
          <p:nvPr>
            <p:ph idx="1"/>
          </p:nvPr>
        </p:nvSpPr>
        <p:spPr>
          <a:xfrm>
            <a:off x="395140" y="1825625"/>
            <a:ext cx="4158006" cy="4047330"/>
          </a:xfrm>
        </p:spPr>
        <p:txBody>
          <a:bodyPr>
            <a:normAutofit fontScale="77500" lnSpcReduction="20000"/>
          </a:bodyPr>
          <a:lstStyle/>
          <a:p>
            <a:pPr marL="0" indent="0">
              <a:lnSpc>
                <a:spcPct val="120000"/>
              </a:lnSpc>
              <a:spcBef>
                <a:spcPts val="0"/>
              </a:spcBef>
              <a:buNone/>
            </a:pPr>
            <a:r>
              <a:rPr lang="nl-NL" dirty="0"/>
              <a:t>Wil je toch wat hulp of een reminder bij het toepassen van een compositieregel? De app </a:t>
            </a:r>
            <a:r>
              <a:rPr lang="nl-NL" dirty="0" err="1"/>
              <a:t>Wise</a:t>
            </a:r>
            <a:r>
              <a:rPr lang="nl-NL" dirty="0"/>
              <a:t> Camera (alleen voor iPhone helaas) kan je daarbij helpen. De app legt een </a:t>
            </a:r>
            <a:r>
              <a:rPr lang="nl-NL" dirty="0" err="1"/>
              <a:t>overlay</a:t>
            </a:r>
            <a:r>
              <a:rPr lang="nl-NL" dirty="0"/>
              <a:t> met compositielijntjes over je camerabeeld. Je kunt twee regels gratis gebruiken, daarna betaal je €4,99 voor de resterende 10 compositie-</a:t>
            </a:r>
            <a:r>
              <a:rPr lang="nl-NL" dirty="0" err="1"/>
              <a:t>overlays</a:t>
            </a:r>
            <a:r>
              <a:rPr lang="nl-NL" dirty="0"/>
              <a:t>.</a:t>
            </a:r>
          </a:p>
        </p:txBody>
      </p:sp>
      <p:pic>
        <p:nvPicPr>
          <p:cNvPr id="17410" name="Picture 2" descr="Wise Camera: app met compositieregels">
            <a:extLst>
              <a:ext uri="{FF2B5EF4-FFF2-40B4-BE49-F238E27FC236}">
                <a16:creationId xmlns:a16="http://schemas.microsoft.com/office/drawing/2014/main" id="{A0968CE2-DC3A-B745-943D-7B8D4B83C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685" y="1669258"/>
            <a:ext cx="7152866" cy="404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69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63723D89-6981-E144-BA38-E9402F32E436}"/>
              </a:ext>
            </a:extLst>
          </p:cNvPr>
          <p:cNvSpPr/>
          <p:nvPr/>
        </p:nvSpPr>
        <p:spPr>
          <a:xfrm>
            <a:off x="1505603" y="1281713"/>
            <a:ext cx="9180794" cy="1486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Vragen?????</a:t>
            </a:r>
          </a:p>
        </p:txBody>
      </p:sp>
    </p:spTree>
    <p:extLst>
      <p:ext uri="{BB962C8B-B14F-4D97-AF65-F5344CB8AC3E}">
        <p14:creationId xmlns:p14="http://schemas.microsoft.com/office/powerpoint/2010/main" val="11974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868F9-FC14-2144-9FA6-086671DD7684}"/>
              </a:ext>
            </a:extLst>
          </p:cNvPr>
          <p:cNvSpPr>
            <a:spLocks noGrp="1"/>
          </p:cNvSpPr>
          <p:nvPr>
            <p:ph type="title"/>
          </p:nvPr>
        </p:nvSpPr>
        <p:spPr>
          <a:xfrm>
            <a:off x="395140" y="0"/>
            <a:ext cx="10515600" cy="1325563"/>
          </a:xfrm>
        </p:spPr>
        <p:txBody>
          <a:bodyPr/>
          <a:lstStyle/>
          <a:p>
            <a:r>
              <a:rPr lang="nl-NL" dirty="0"/>
              <a:t>Inleiding</a:t>
            </a:r>
          </a:p>
        </p:txBody>
      </p:sp>
      <p:sp>
        <p:nvSpPr>
          <p:cNvPr id="3" name="Tijdelijke aanduiding voor inhoud 2">
            <a:extLst>
              <a:ext uri="{FF2B5EF4-FFF2-40B4-BE49-F238E27FC236}">
                <a16:creationId xmlns:a16="http://schemas.microsoft.com/office/drawing/2014/main" id="{82876B1F-05E7-EB46-94B8-B7FD0AE477D1}"/>
              </a:ext>
            </a:extLst>
          </p:cNvPr>
          <p:cNvSpPr>
            <a:spLocks noGrp="1"/>
          </p:cNvSpPr>
          <p:nvPr>
            <p:ph idx="1"/>
          </p:nvPr>
        </p:nvSpPr>
        <p:spPr>
          <a:xfrm>
            <a:off x="838200" y="1325563"/>
            <a:ext cx="10515600" cy="4851400"/>
          </a:xfrm>
        </p:spPr>
        <p:txBody>
          <a:bodyPr>
            <a:normAutofit/>
          </a:bodyPr>
          <a:lstStyle/>
          <a:p>
            <a:r>
              <a:rPr lang="nl-NL" dirty="0"/>
              <a:t>Compositie als begrip is zo breed</a:t>
            </a:r>
          </a:p>
          <a:p>
            <a:pPr lvl="1"/>
            <a:r>
              <a:rPr lang="nl-NL" dirty="0"/>
              <a:t>Vanuit de klassieke leer</a:t>
            </a:r>
          </a:p>
          <a:p>
            <a:pPr lvl="1"/>
            <a:r>
              <a:rPr lang="nl-NL" dirty="0"/>
              <a:t>Aangevuld/veranderd in de tijd</a:t>
            </a:r>
          </a:p>
          <a:p>
            <a:pPr lvl="1"/>
            <a:r>
              <a:rPr lang="nl-NL" dirty="0"/>
              <a:t>Specifieke dingen voor de fotografie</a:t>
            </a:r>
          </a:p>
          <a:p>
            <a:pPr lvl="2"/>
            <a:r>
              <a:rPr lang="nl-NL" dirty="0"/>
              <a:t>In het maken van de foto</a:t>
            </a:r>
          </a:p>
          <a:p>
            <a:pPr lvl="2"/>
            <a:r>
              <a:rPr lang="nl-NL" dirty="0"/>
              <a:t>In het bewerken van de foto</a:t>
            </a:r>
          </a:p>
          <a:p>
            <a:pPr lvl="2"/>
            <a:r>
              <a:rPr lang="nl-NL" dirty="0"/>
              <a:t>In het presenteren van de foto</a:t>
            </a:r>
          </a:p>
          <a:p>
            <a:r>
              <a:rPr lang="nl-NL" dirty="0"/>
              <a:t>Hulpmiddel en geen wet</a:t>
            </a:r>
          </a:p>
          <a:p>
            <a:r>
              <a:rPr lang="nl-NL" dirty="0"/>
              <a:t>Heel veel zelf uitproberen en onderzoeken</a:t>
            </a:r>
          </a:p>
          <a:p>
            <a:r>
              <a:rPr lang="nl-NL" dirty="0"/>
              <a:t>Misschien is dit verhaal een startpunt, of levert maar 2 ideeën op, of is een leuk naslagwerk. </a:t>
            </a:r>
          </a:p>
        </p:txBody>
      </p:sp>
    </p:spTree>
    <p:extLst>
      <p:ext uri="{BB962C8B-B14F-4D97-AF65-F5344CB8AC3E}">
        <p14:creationId xmlns:p14="http://schemas.microsoft.com/office/powerpoint/2010/main" val="707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868F9-FC14-2144-9FA6-086671DD7684}"/>
              </a:ext>
            </a:extLst>
          </p:cNvPr>
          <p:cNvSpPr>
            <a:spLocks noGrp="1"/>
          </p:cNvSpPr>
          <p:nvPr>
            <p:ph type="title"/>
          </p:nvPr>
        </p:nvSpPr>
        <p:spPr>
          <a:xfrm>
            <a:off x="395140" y="0"/>
            <a:ext cx="10515600" cy="1325563"/>
          </a:xfrm>
        </p:spPr>
        <p:txBody>
          <a:bodyPr/>
          <a:lstStyle/>
          <a:p>
            <a:r>
              <a:rPr lang="nl-NL" dirty="0"/>
              <a:t>Waarom is compositie belangrijk?</a:t>
            </a:r>
          </a:p>
        </p:txBody>
      </p:sp>
      <p:sp>
        <p:nvSpPr>
          <p:cNvPr id="3" name="Tijdelijke aanduiding voor inhoud 2">
            <a:extLst>
              <a:ext uri="{FF2B5EF4-FFF2-40B4-BE49-F238E27FC236}">
                <a16:creationId xmlns:a16="http://schemas.microsoft.com/office/drawing/2014/main" id="{82876B1F-05E7-EB46-94B8-B7FD0AE477D1}"/>
              </a:ext>
            </a:extLst>
          </p:cNvPr>
          <p:cNvSpPr>
            <a:spLocks noGrp="1"/>
          </p:cNvSpPr>
          <p:nvPr>
            <p:ph idx="1"/>
          </p:nvPr>
        </p:nvSpPr>
        <p:spPr>
          <a:xfrm>
            <a:off x="838200" y="3126258"/>
            <a:ext cx="10515600" cy="3297401"/>
          </a:xfrm>
        </p:spPr>
        <p:txBody>
          <a:bodyPr>
            <a:normAutofit fontScale="85000" lnSpcReduction="20000"/>
          </a:bodyPr>
          <a:lstStyle/>
          <a:p>
            <a:r>
              <a:rPr lang="nl-NL" dirty="0"/>
              <a:t>De juiste, of meest geschikte compositie voor je onderwerp versterkt je verhaal</a:t>
            </a:r>
          </a:p>
          <a:p>
            <a:r>
              <a:rPr lang="nl-NL" dirty="0"/>
              <a:t>Gelezen: Een schilder voegt met elke streek van de penseel complexiteit toe. Een fotograaf is steeds bezig de complexiteit van de wereld om hem/haar heen te vereenvoudigen.</a:t>
            </a:r>
          </a:p>
          <a:p>
            <a:pPr lvl="1"/>
            <a:r>
              <a:rPr lang="nl-NL" dirty="0"/>
              <a:t>Hier komt compositie om de hoek kijken</a:t>
            </a:r>
          </a:p>
          <a:p>
            <a:r>
              <a:rPr lang="nl-NL" dirty="0"/>
              <a:t>Als je goed oplet, zie je dat de basisvormen van compositie vrijwel alle soorten beeldopbouw omvatten. Dit betekent waarschijnlijk dat op elke foto die je gemaakt hebt een van de basisvormen zal passen</a:t>
            </a:r>
          </a:p>
          <a:p>
            <a:r>
              <a:rPr lang="nl-NL" dirty="0"/>
              <a:t>Het helpt je: Niet dwangmatig toepassen maar ook niet het dwangmatig breken van deze regels</a:t>
            </a:r>
          </a:p>
        </p:txBody>
      </p:sp>
      <p:sp>
        <p:nvSpPr>
          <p:cNvPr id="5" name="Ovaal 4">
            <a:extLst>
              <a:ext uri="{FF2B5EF4-FFF2-40B4-BE49-F238E27FC236}">
                <a16:creationId xmlns:a16="http://schemas.microsoft.com/office/drawing/2014/main" id="{63723D89-6981-E144-BA38-E9402F32E436}"/>
              </a:ext>
            </a:extLst>
          </p:cNvPr>
          <p:cNvSpPr/>
          <p:nvPr/>
        </p:nvSpPr>
        <p:spPr>
          <a:xfrm>
            <a:off x="1505603" y="1281713"/>
            <a:ext cx="9180794" cy="1486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”Compositie is de poging tot creëren van orde in de chaos op een plat vlak, of een poging om een boeiende vlakverdeling te creëren.”</a:t>
            </a:r>
          </a:p>
        </p:txBody>
      </p:sp>
    </p:spTree>
    <p:extLst>
      <p:ext uri="{BB962C8B-B14F-4D97-AF65-F5344CB8AC3E}">
        <p14:creationId xmlns:p14="http://schemas.microsoft.com/office/powerpoint/2010/main" val="9427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A9D58-586E-1F4E-9DE5-D3294B8F5AC7}"/>
              </a:ext>
            </a:extLst>
          </p:cNvPr>
          <p:cNvSpPr>
            <a:spLocks noGrp="1"/>
          </p:cNvSpPr>
          <p:nvPr>
            <p:ph type="title"/>
          </p:nvPr>
        </p:nvSpPr>
        <p:spPr>
          <a:xfrm>
            <a:off x="413994" y="0"/>
            <a:ext cx="10515600" cy="1325563"/>
          </a:xfrm>
        </p:spPr>
        <p:txBody>
          <a:bodyPr/>
          <a:lstStyle/>
          <a:p>
            <a:r>
              <a:rPr lang="nl-NL" dirty="0"/>
              <a:t>Filmpje</a:t>
            </a:r>
          </a:p>
        </p:txBody>
      </p:sp>
      <p:sp>
        <p:nvSpPr>
          <p:cNvPr id="3" name="Tijdelijke aanduiding voor inhoud 2">
            <a:extLst>
              <a:ext uri="{FF2B5EF4-FFF2-40B4-BE49-F238E27FC236}">
                <a16:creationId xmlns:a16="http://schemas.microsoft.com/office/drawing/2014/main" id="{4A15AACC-E78F-034C-91FF-1270DF5106FB}"/>
              </a:ext>
            </a:extLst>
          </p:cNvPr>
          <p:cNvSpPr>
            <a:spLocks noGrp="1"/>
          </p:cNvSpPr>
          <p:nvPr>
            <p:ph idx="1"/>
          </p:nvPr>
        </p:nvSpPr>
        <p:spPr/>
        <p:txBody>
          <a:bodyPr>
            <a:normAutofit/>
          </a:bodyPr>
          <a:lstStyle/>
          <a:p>
            <a:r>
              <a:rPr lang="nl-NL" dirty="0">
                <a:solidFill>
                  <a:schemeClr val="accent4"/>
                </a:solidFill>
                <a:hlinkClick r:id="rId2">
                  <a:extLst>
                    <a:ext uri="{A12FA001-AC4F-418D-AE19-62706E023703}">
                      <ahyp:hlinkClr xmlns:ahyp="http://schemas.microsoft.com/office/drawing/2018/hyperlinkcolor" val="tx"/>
                    </a:ext>
                  </a:extLst>
                </a:hlinkClick>
              </a:rPr>
              <a:t>https://www.youtube.com/watch?v=17YOp6j7i6k</a:t>
            </a:r>
            <a:endParaRPr lang="nl-NL" dirty="0">
              <a:solidFill>
                <a:schemeClr val="accent4"/>
              </a:solidFill>
            </a:endParaRPr>
          </a:p>
          <a:p>
            <a:pPr lvl="1"/>
            <a:r>
              <a:rPr lang="nl-NL" dirty="0"/>
              <a:t>Het geheim van schoonheid - Fibonacci reeks (3:47)</a:t>
            </a:r>
          </a:p>
        </p:txBody>
      </p:sp>
    </p:spTree>
    <p:extLst>
      <p:ext uri="{BB962C8B-B14F-4D97-AF65-F5344CB8AC3E}">
        <p14:creationId xmlns:p14="http://schemas.microsoft.com/office/powerpoint/2010/main" val="299522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5E3B6-BFCA-DC4F-8DB2-1120B777F6BB}"/>
              </a:ext>
            </a:extLst>
          </p:cNvPr>
          <p:cNvSpPr>
            <a:spLocks noGrp="1"/>
          </p:cNvSpPr>
          <p:nvPr>
            <p:ph type="title"/>
          </p:nvPr>
        </p:nvSpPr>
        <p:spPr>
          <a:xfrm>
            <a:off x="463288" y="18255"/>
            <a:ext cx="10515600" cy="1325563"/>
          </a:xfrm>
        </p:spPr>
        <p:txBody>
          <a:bodyPr/>
          <a:lstStyle/>
          <a:p>
            <a:r>
              <a:rPr lang="nl-NL" dirty="0"/>
              <a:t>Compositieregels </a:t>
            </a:r>
            <a:br>
              <a:rPr lang="nl-NL" dirty="0"/>
            </a:br>
            <a:r>
              <a:rPr lang="nl-NL" sz="2800" dirty="0"/>
              <a:t>(basisvormen van de compositieleer in de kunst)</a:t>
            </a:r>
            <a:endParaRPr lang="nl-NL" dirty="0"/>
          </a:p>
        </p:txBody>
      </p:sp>
      <p:sp>
        <p:nvSpPr>
          <p:cNvPr id="3" name="Tijdelijke aanduiding voor inhoud 2">
            <a:extLst>
              <a:ext uri="{FF2B5EF4-FFF2-40B4-BE49-F238E27FC236}">
                <a16:creationId xmlns:a16="http://schemas.microsoft.com/office/drawing/2014/main" id="{71D5E371-B80D-1A4E-A1A4-6F6A2B649F0A}"/>
              </a:ext>
            </a:extLst>
          </p:cNvPr>
          <p:cNvSpPr>
            <a:spLocks noGrp="1"/>
          </p:cNvSpPr>
          <p:nvPr>
            <p:ph idx="1"/>
          </p:nvPr>
        </p:nvSpPr>
        <p:spPr>
          <a:xfrm>
            <a:off x="838200" y="1825625"/>
            <a:ext cx="10515600" cy="2968797"/>
          </a:xfrm>
        </p:spPr>
        <p:txBody>
          <a:bodyPr numCol="2">
            <a:normAutofit/>
          </a:bodyPr>
          <a:lstStyle/>
          <a:p>
            <a:r>
              <a:rPr lang="nl-NL" dirty="0"/>
              <a:t>Symmetrische compositie</a:t>
            </a:r>
          </a:p>
          <a:p>
            <a:r>
              <a:rPr lang="nl-NL" dirty="0"/>
              <a:t>Centrale compositie</a:t>
            </a:r>
          </a:p>
          <a:p>
            <a:r>
              <a:rPr lang="nl-NL" dirty="0"/>
              <a:t>Asymmetrische compositie</a:t>
            </a:r>
          </a:p>
          <a:p>
            <a:r>
              <a:rPr lang="nl-NL" dirty="0"/>
              <a:t>L-compositie</a:t>
            </a:r>
          </a:p>
          <a:p>
            <a:r>
              <a:rPr lang="nl-NL" dirty="0"/>
              <a:t>Geometrische compositie</a:t>
            </a:r>
          </a:p>
          <a:p>
            <a:r>
              <a:rPr lang="nl-NL" dirty="0"/>
              <a:t>Diagonale compositie</a:t>
            </a:r>
          </a:p>
          <a:p>
            <a:r>
              <a:rPr lang="nl-NL" dirty="0" err="1"/>
              <a:t>Driehoekscompositie</a:t>
            </a:r>
            <a:endParaRPr lang="nl-NL" dirty="0"/>
          </a:p>
          <a:p>
            <a:r>
              <a:rPr lang="nl-NL" dirty="0"/>
              <a:t>Bewegingscompositie</a:t>
            </a:r>
          </a:p>
          <a:p>
            <a:r>
              <a:rPr lang="nl-NL" dirty="0"/>
              <a:t>Veldcompositie (</a:t>
            </a:r>
            <a:r>
              <a:rPr lang="nl-NL" dirty="0" err="1"/>
              <a:t>over-all</a:t>
            </a:r>
            <a:r>
              <a:rPr lang="nl-NL" dirty="0"/>
              <a:t> compositie)</a:t>
            </a:r>
          </a:p>
        </p:txBody>
      </p:sp>
      <p:sp>
        <p:nvSpPr>
          <p:cNvPr id="4" name="Tijdelijke aanduiding voor inhoud 2">
            <a:extLst>
              <a:ext uri="{FF2B5EF4-FFF2-40B4-BE49-F238E27FC236}">
                <a16:creationId xmlns:a16="http://schemas.microsoft.com/office/drawing/2014/main" id="{67E6B85C-C08E-9B4D-899B-B298F0A3F4C6}"/>
              </a:ext>
            </a:extLst>
          </p:cNvPr>
          <p:cNvSpPr txBox="1">
            <a:spLocks/>
          </p:cNvSpPr>
          <p:nvPr/>
        </p:nvSpPr>
        <p:spPr>
          <a:xfrm>
            <a:off x="838200" y="5897457"/>
            <a:ext cx="10515600" cy="66398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dirty="0"/>
              <a:t>Bron: </a:t>
            </a:r>
            <a:r>
              <a:rPr lang="nl-NL" sz="1200" dirty="0" err="1"/>
              <a:t>https</a:t>
            </a:r>
            <a:r>
              <a:rPr lang="nl-NL" sz="1200" dirty="0"/>
              <a:t>://</a:t>
            </a:r>
            <a:r>
              <a:rPr lang="nl-NL" sz="1200" dirty="0" err="1"/>
              <a:t>www.nandoonline.com</a:t>
            </a:r>
            <a:r>
              <a:rPr lang="nl-NL" sz="1200" dirty="0"/>
              <a:t>/hoe-gebruik-ik-compositieregels-en-compositieleer/</a:t>
            </a:r>
          </a:p>
        </p:txBody>
      </p:sp>
    </p:spTree>
    <p:extLst>
      <p:ext uri="{BB962C8B-B14F-4D97-AF65-F5344CB8AC3E}">
        <p14:creationId xmlns:p14="http://schemas.microsoft.com/office/powerpoint/2010/main" val="1025273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463288" y="-1"/>
            <a:ext cx="10515600" cy="1325563"/>
          </a:xfrm>
        </p:spPr>
        <p:txBody>
          <a:bodyPr/>
          <a:lstStyle/>
          <a:p>
            <a:r>
              <a:rPr lang="nl-NL" dirty="0"/>
              <a:t>Symmetrische compositie</a:t>
            </a:r>
          </a:p>
        </p:txBody>
      </p:sp>
      <p:pic>
        <p:nvPicPr>
          <p:cNvPr id="1026" name="Picture 2" descr="compositieleer; een symmetrische compositie">
            <a:extLst>
              <a:ext uri="{FF2B5EF4-FFF2-40B4-BE49-F238E27FC236}">
                <a16:creationId xmlns:a16="http://schemas.microsoft.com/office/drawing/2014/main" id="{44D36B97-3596-4745-BDA2-D3C62C919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93" y="1890502"/>
            <a:ext cx="2288609" cy="3065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ositieleer; een symmetrische compositie">
            <a:extLst>
              <a:ext uri="{FF2B5EF4-FFF2-40B4-BE49-F238E27FC236}">
                <a16:creationId xmlns:a16="http://schemas.microsoft.com/office/drawing/2014/main" id="{7B5789FD-A972-794A-9EC5-D9ADD17AB9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39196" y="2469307"/>
            <a:ext cx="2537735" cy="19076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e gebruik ik compositieregels en compositieleer - centrale compositie, de eerste van de negen grondvormen">
            <a:extLst>
              <a:ext uri="{FF2B5EF4-FFF2-40B4-BE49-F238E27FC236}">
                <a16:creationId xmlns:a16="http://schemas.microsoft.com/office/drawing/2014/main" id="{5E0FFDAE-18FE-B849-8AA0-62C5B1A9C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225" y="1478434"/>
            <a:ext cx="4864482" cy="38894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583F638C-CF83-B144-9896-C48ECCA3B07F}"/>
              </a:ext>
            </a:extLst>
          </p:cNvPr>
          <p:cNvSpPr txBox="1"/>
          <p:nvPr/>
        </p:nvSpPr>
        <p:spPr>
          <a:xfrm>
            <a:off x="348792" y="5569545"/>
            <a:ext cx="11472420" cy="923330"/>
          </a:xfrm>
          <a:prstGeom prst="rect">
            <a:avLst/>
          </a:prstGeom>
          <a:noFill/>
        </p:spPr>
        <p:txBody>
          <a:bodyPr wrap="square" rtlCol="0">
            <a:spAutoFit/>
          </a:bodyPr>
          <a:lstStyle>
            <a:defPPr>
              <a:defRPr lang="en-US"/>
            </a:defPPr>
          </a:lstStyle>
          <a:p>
            <a:r>
              <a:rPr lang="nl-NL" dirty="0"/>
              <a:t>Bij de symmetrische compositie is er een evenwichtige verdeling in het beeld. Een verticale beeld-as verdeeld het beeld waarbij de aandacht altijd op deze verticale beeld-as ligt. Dit is de plek waar het onderwerp geplaatst wordt. Het onderstaande voorbeeld is een symmetrische compositie</a:t>
            </a:r>
          </a:p>
        </p:txBody>
      </p:sp>
    </p:spTree>
    <p:extLst>
      <p:ext uri="{BB962C8B-B14F-4D97-AF65-F5344CB8AC3E}">
        <p14:creationId xmlns:p14="http://schemas.microsoft.com/office/powerpoint/2010/main" val="30070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367645" y="24825"/>
            <a:ext cx="10515600" cy="1325563"/>
          </a:xfrm>
        </p:spPr>
        <p:txBody>
          <a:bodyPr/>
          <a:lstStyle/>
          <a:p>
            <a:r>
              <a:rPr lang="nl-NL" dirty="0"/>
              <a:t>Centrale 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67645" y="5462836"/>
            <a:ext cx="11444141" cy="1200329"/>
          </a:xfrm>
          <a:prstGeom prst="rect">
            <a:avLst/>
          </a:prstGeom>
          <a:noFill/>
        </p:spPr>
        <p:txBody>
          <a:bodyPr wrap="square" rtlCol="0">
            <a:spAutoFit/>
          </a:bodyPr>
          <a:lstStyle/>
          <a:p>
            <a:r>
              <a:rPr lang="nl-NL" dirty="0"/>
              <a:t>Door zowel een verticale beeld-as als een horizontale beeld-as te gebruiken, met een gelijke verdeling over het beeld, ontstaat een centrale compositie. Het punt van aandacht ligt nu op het kruispunt van de twee beeld-assen, de plek waar je onderwerp geplaatst moet worden. Om een centrale compositie sterk te versterken, zullen vrijwel alle elementen in het beeld naar het kruispunt van de beeld-assen geleid worden, zoals in het bovenstaande voorbeeld duidelijk te zien is.</a:t>
            </a:r>
          </a:p>
        </p:txBody>
      </p:sp>
      <p:pic>
        <p:nvPicPr>
          <p:cNvPr id="2050" name="Picture 2" descr="compositieleer; een centrale compositie">
            <a:extLst>
              <a:ext uri="{FF2B5EF4-FFF2-40B4-BE49-F238E27FC236}">
                <a16:creationId xmlns:a16="http://schemas.microsoft.com/office/drawing/2014/main" id="{C2FE435B-CDCD-7B44-84F0-BF4B409B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28" y="2050926"/>
            <a:ext cx="3835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e gebruik ik compositieregels en compositieleer - Een centrale compositie waarbij het onderwerp in het midden staat">
            <a:extLst>
              <a:ext uri="{FF2B5EF4-FFF2-40B4-BE49-F238E27FC236}">
                <a16:creationId xmlns:a16="http://schemas.microsoft.com/office/drawing/2014/main" id="{57563F53-DA9D-B641-8D24-B264038E6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56" y="1350388"/>
            <a:ext cx="6020717" cy="400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8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EB08-408D-AE4F-8E96-52D05B1EFAC4}"/>
              </a:ext>
            </a:extLst>
          </p:cNvPr>
          <p:cNvSpPr>
            <a:spLocks noGrp="1"/>
          </p:cNvSpPr>
          <p:nvPr>
            <p:ph type="title"/>
          </p:nvPr>
        </p:nvSpPr>
        <p:spPr>
          <a:xfrm>
            <a:off x="463288" y="0"/>
            <a:ext cx="10515600" cy="1325563"/>
          </a:xfrm>
        </p:spPr>
        <p:txBody>
          <a:bodyPr/>
          <a:lstStyle/>
          <a:p>
            <a:r>
              <a:rPr lang="nl-NL" dirty="0"/>
              <a:t>Asymmetrische compositie</a:t>
            </a:r>
          </a:p>
        </p:txBody>
      </p:sp>
      <p:sp>
        <p:nvSpPr>
          <p:cNvPr id="4" name="Tekstvak 3">
            <a:extLst>
              <a:ext uri="{FF2B5EF4-FFF2-40B4-BE49-F238E27FC236}">
                <a16:creationId xmlns:a16="http://schemas.microsoft.com/office/drawing/2014/main" id="{583F638C-CF83-B144-9896-C48ECCA3B07F}"/>
              </a:ext>
            </a:extLst>
          </p:cNvPr>
          <p:cNvSpPr txBox="1"/>
          <p:nvPr/>
        </p:nvSpPr>
        <p:spPr>
          <a:xfrm>
            <a:off x="329938" y="5340285"/>
            <a:ext cx="11510128" cy="1477328"/>
          </a:xfrm>
          <a:prstGeom prst="rect">
            <a:avLst/>
          </a:prstGeom>
          <a:noFill/>
        </p:spPr>
        <p:txBody>
          <a:bodyPr wrap="square" rtlCol="0">
            <a:spAutoFit/>
          </a:bodyPr>
          <a:lstStyle/>
          <a:p>
            <a:r>
              <a:rPr lang="nl-NL" dirty="0"/>
              <a:t>Wanneer de verticale beeld-as uit het midden geplaatst wordt, is er sprake van een asymmetrische compositie. Over het algemeen wordt deze beeld-as in een zinvolle verhouding binnen het beeld geplaatst. Deze verhouding komt in de meeste gevallen overeen met de Gulden Snede. Het onderwerp staat met deze compositie op de verticale beeld-as. Elementen in het beeld leiden de aandacht naar deze lijn toe. In het bovenstaande beeld is dit onder andere het pad naar het bankje toe.</a:t>
            </a:r>
          </a:p>
        </p:txBody>
      </p:sp>
      <p:pic>
        <p:nvPicPr>
          <p:cNvPr id="3074" name="Picture 2" descr="compositieleer; een a-symmetrische compositie">
            <a:extLst>
              <a:ext uri="{FF2B5EF4-FFF2-40B4-BE49-F238E27FC236}">
                <a16:creationId xmlns:a16="http://schemas.microsoft.com/office/drawing/2014/main" id="{729EE2BC-6636-644C-BA40-40BA3F4A0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05" y="1445899"/>
            <a:ext cx="2781300" cy="3721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e gebruik ik compositieregels en compositieleer - een a-symmetrische compositie">
            <a:extLst>
              <a:ext uri="{FF2B5EF4-FFF2-40B4-BE49-F238E27FC236}">
                <a16:creationId xmlns:a16="http://schemas.microsoft.com/office/drawing/2014/main" id="{15EA7BD2-E8E9-D944-8CE8-6256BE4AE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110" y="1445899"/>
            <a:ext cx="5591986"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1926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1109</TotalTime>
  <Words>4198</Words>
  <Application>Microsoft Macintosh PowerPoint</Application>
  <PresentationFormat>Breedbeeld</PresentationFormat>
  <Paragraphs>236</Paragraphs>
  <Slides>29</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Calibri</vt:lpstr>
      <vt:lpstr>Calibri Light</vt:lpstr>
      <vt:lpstr>Kantoorthema</vt:lpstr>
      <vt:lpstr>Compositie</vt:lpstr>
      <vt:lpstr>Agenda</vt:lpstr>
      <vt:lpstr>Inleiding</vt:lpstr>
      <vt:lpstr>Waarom is compositie belangrijk?</vt:lpstr>
      <vt:lpstr>Filmpje</vt:lpstr>
      <vt:lpstr>Compositieregels  (basisvormen van de compositieleer in de kunst)</vt:lpstr>
      <vt:lpstr>Symmetrische compositie</vt:lpstr>
      <vt:lpstr>Centrale compositie</vt:lpstr>
      <vt:lpstr>Asymmetrische compositie</vt:lpstr>
      <vt:lpstr>L-compositie</vt:lpstr>
      <vt:lpstr>Geometrische compositie</vt:lpstr>
      <vt:lpstr>Diagonale compositie</vt:lpstr>
      <vt:lpstr>Driehoekscompositie (pyramide compositie)</vt:lpstr>
      <vt:lpstr>Bewegingscompositie</vt:lpstr>
      <vt:lpstr>Veldcompositie (over-all compositie)</vt:lpstr>
      <vt:lpstr>Filmpje</vt:lpstr>
      <vt:lpstr>Compositie; waar denken we nog meer aan?</vt:lpstr>
      <vt:lpstr>Filmpjes</vt:lpstr>
      <vt:lpstr>Negatieve ruimte  - 1 van de extra elementen (witte ruimte, lege ruimte)</vt:lpstr>
      <vt:lpstr>Negatieve ruimte  - bij de fotobond (“Dank je Jan!”)</vt:lpstr>
      <vt:lpstr>Alles bij elkaar</vt:lpstr>
      <vt:lpstr>Waar zit nu je invloed op de compositie?</vt:lpstr>
      <vt:lpstr>Voorbeelden van jouw invloed op de compositie</vt:lpstr>
      <vt:lpstr>Filmpjes</vt:lpstr>
      <vt:lpstr>Samenvattend</vt:lpstr>
      <vt:lpstr>Opdracht 1</vt:lpstr>
      <vt:lpstr>Opdracht 2</vt:lpstr>
      <vt:lpstr>App voor iphone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Compositie</dc:title>
  <dc:creator>John Roeleven</dc:creator>
  <cp:lastModifiedBy>John Roeleven</cp:lastModifiedBy>
  <cp:revision>14</cp:revision>
  <dcterms:created xsi:type="dcterms:W3CDTF">2021-09-08T19:58:28Z</dcterms:created>
  <dcterms:modified xsi:type="dcterms:W3CDTF">2021-09-13T21:53:55Z</dcterms:modified>
</cp:coreProperties>
</file>